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1" r:id="rId4"/>
    <p:sldMasterId id="2147483736" r:id="rId5"/>
    <p:sldMasterId id="2147483768" r:id="rId6"/>
  </p:sldMasterIdLst>
  <p:notesMasterIdLst>
    <p:notesMasterId r:id="rId80"/>
  </p:notesMasterIdLst>
  <p:handoutMasterIdLst>
    <p:handoutMasterId r:id="rId81"/>
  </p:handoutMasterIdLst>
  <p:sldIdLst>
    <p:sldId id="256" r:id="rId7"/>
    <p:sldId id="257" r:id="rId8"/>
    <p:sldId id="1625" r:id="rId9"/>
    <p:sldId id="1629" r:id="rId10"/>
    <p:sldId id="1627" r:id="rId11"/>
    <p:sldId id="1630" r:id="rId12"/>
    <p:sldId id="1657" r:id="rId13"/>
    <p:sldId id="1628" r:id="rId14"/>
    <p:sldId id="1633" r:id="rId15"/>
    <p:sldId id="1634" r:id="rId16"/>
    <p:sldId id="1635" r:id="rId17"/>
    <p:sldId id="1636" r:id="rId18"/>
    <p:sldId id="4343" r:id="rId19"/>
    <p:sldId id="1631" r:id="rId20"/>
    <p:sldId id="1632" r:id="rId21"/>
    <p:sldId id="1637" r:id="rId22"/>
    <p:sldId id="1638" r:id="rId23"/>
    <p:sldId id="1639" r:id="rId24"/>
    <p:sldId id="1640" r:id="rId25"/>
    <p:sldId id="1641" r:id="rId26"/>
    <p:sldId id="1658" r:id="rId27"/>
    <p:sldId id="1642" r:id="rId28"/>
    <p:sldId id="1644" r:id="rId29"/>
    <p:sldId id="1643" r:id="rId30"/>
    <p:sldId id="1645" r:id="rId31"/>
    <p:sldId id="1646" r:id="rId32"/>
    <p:sldId id="1648" r:id="rId33"/>
    <p:sldId id="4342" r:id="rId34"/>
    <p:sldId id="1649" r:id="rId35"/>
    <p:sldId id="1650" r:id="rId36"/>
    <p:sldId id="1666" r:id="rId37"/>
    <p:sldId id="1647" r:id="rId38"/>
    <p:sldId id="1651" r:id="rId39"/>
    <p:sldId id="1652" r:id="rId40"/>
    <p:sldId id="1653" r:id="rId41"/>
    <p:sldId id="262" r:id="rId42"/>
    <p:sldId id="263" r:id="rId43"/>
    <p:sldId id="264" r:id="rId44"/>
    <p:sldId id="265" r:id="rId45"/>
    <p:sldId id="321" r:id="rId46"/>
    <p:sldId id="1655" r:id="rId47"/>
    <p:sldId id="410" r:id="rId48"/>
    <p:sldId id="411" r:id="rId49"/>
    <p:sldId id="1656" r:id="rId50"/>
    <p:sldId id="1654" r:id="rId51"/>
    <p:sldId id="1659" r:id="rId52"/>
    <p:sldId id="1660" r:id="rId53"/>
    <p:sldId id="425" r:id="rId54"/>
    <p:sldId id="407" r:id="rId55"/>
    <p:sldId id="1679" r:id="rId56"/>
    <p:sldId id="1673" r:id="rId57"/>
    <p:sldId id="1674" r:id="rId58"/>
    <p:sldId id="1675" r:id="rId59"/>
    <p:sldId id="1676" r:id="rId60"/>
    <p:sldId id="1677" r:id="rId61"/>
    <p:sldId id="1678" r:id="rId62"/>
    <p:sldId id="1671" r:id="rId63"/>
    <p:sldId id="1661" r:id="rId64"/>
    <p:sldId id="1662" r:id="rId65"/>
    <p:sldId id="1665" r:id="rId66"/>
    <p:sldId id="1680" r:id="rId67"/>
    <p:sldId id="1682" r:id="rId68"/>
    <p:sldId id="1672" r:id="rId69"/>
    <p:sldId id="4339" r:id="rId70"/>
    <p:sldId id="1681" r:id="rId71"/>
    <p:sldId id="1624" r:id="rId72"/>
    <p:sldId id="437" r:id="rId73"/>
    <p:sldId id="1663" r:id="rId74"/>
    <p:sldId id="4340" r:id="rId75"/>
    <p:sldId id="1664" r:id="rId76"/>
    <p:sldId id="1626" r:id="rId77"/>
    <p:sldId id="4341" r:id="rId78"/>
    <p:sldId id="162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F2F92B-FEA2-108C-B58B-4D84E0C6FD3A}" name="Rasmussen, Cathy" initials="RC" userId="S::carasmussen@air.org::9a4ed26a-eceb-4fec-ac15-a32fc6c2c93e" providerId="AD"/>
  <p188:author id="{349EEB33-AF59-94D8-0FF1-D954F885CD9C}" name="Quinn, Shaylyn" initials="QS" userId="S::squinn@air.org::ceddc293-49c6-4df6-be93-ad60c617e1f9" providerId="AD"/>
  <p188:author id="{71F52E3E-7225-615B-3475-DD7D7A185FC6}" name="Zumeta Edmonds, Rebecca" initials="ZER" userId="S::rzumetaedmonds@air.org::b2e63e99-418a-4446-86de-a1daf7a89e4a" providerId="AD"/>
  <p188:author id="{B34BF25E-8389-E03D-FDFF-5A4BFF2717B5}" name="Bahr, Clairee" initials="BC" userId="S::cbahr@air.org::4d5670c5-23d6-4b7c-a397-9d53150d9ef1" providerId="AD"/>
  <p188:author id="{19929080-8A48-0651-54B8-F32D01C1556E}" name="Pfannenstiel, Kat" initials="PK" userId="S::kpfannenstiel@air.org::050f2a59-6508-4e49-9e94-370cffd4f8cc" providerId="AD"/>
  <p188:author id="{2EE641A9-2694-B09D-41E4-09B2772AF979}" name="Harris, Pakethia" initials="HP" userId="S::pharris@air.org::dab53718-bcd4-42aa-9bb9-f7497f0fd65c" providerId="AD"/>
  <p188:author id="{D97132B3-B130-2E25-7C53-E8F6E66CA56F}" name="Prater, Steven" initials="PS" userId="S::sprater@air.org::c333024e-c5a7-4fab-b3e2-b6d567d675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umeta Edmonds, Rebecca" initials="ZER" lastIdx="17" clrIdx="0">
    <p:extLst>
      <p:ext uri="{19B8F6BF-5375-455C-9EA6-DF929625EA0E}">
        <p15:presenceInfo xmlns:p15="http://schemas.microsoft.com/office/powerpoint/2012/main" userId="S::rzumetaedmonds@air.org::b2e63e99-418a-4446-86de-a1daf7a89e4a" providerId="AD"/>
      </p:ext>
    </p:extLst>
  </p:cmAuthor>
  <p:cmAuthor id="2" name="Quinn, Shaylyn" initials="QS" lastIdx="14" clrIdx="1">
    <p:extLst>
      <p:ext uri="{19B8F6BF-5375-455C-9EA6-DF929625EA0E}">
        <p15:presenceInfo xmlns:p15="http://schemas.microsoft.com/office/powerpoint/2012/main" userId="S::squinn@air.org::ceddc293-49c6-4df6-be93-ad60c617e1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76E"/>
    <a:srgbClr val="233153"/>
    <a:srgbClr val="41297D"/>
    <a:srgbClr val="8280FF"/>
    <a:srgbClr val="FFFFFF"/>
    <a:srgbClr val="52419B"/>
    <a:srgbClr val="684BB9"/>
    <a:srgbClr val="5E49D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2F511-E9F6-499A-8922-08EB299C0E43}" v="23" dt="2022-07-26T14:38:33.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89" Type="http://schemas.microsoft.com/office/2018/10/relationships/authors" Targe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microsoft.com/office/2016/11/relationships/changesInfo" Target="changesInfos/changesInfo1.xml"/><Relationship Id="rId61" Type="http://schemas.openxmlformats.org/officeDocument/2006/relationships/slide" Target="slides/slide55.xml"/><Relationship Id="rId82" Type="http://schemas.openxmlformats.org/officeDocument/2006/relationships/commentAuthors" Target="commentAuthors.xml"/><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ncy, Erin" userId="b7cfa821-132f-4e84-a988-df898556b9bf" providerId="ADAL" clId="{F552F511-E9F6-499A-8922-08EB299C0E43}"/>
    <pc:docChg chg="undo redo custSel addSld delSld modSld">
      <pc:chgData name="Clancy, Erin" userId="b7cfa821-132f-4e84-a988-df898556b9bf" providerId="ADAL" clId="{F552F511-E9F6-499A-8922-08EB299C0E43}" dt="2022-07-26T14:38:33.123" v="22"/>
      <pc:docMkLst>
        <pc:docMk/>
      </pc:docMkLst>
      <pc:sldChg chg="add del">
        <pc:chgData name="Clancy, Erin" userId="b7cfa821-132f-4e84-a988-df898556b9bf" providerId="ADAL" clId="{F552F511-E9F6-499A-8922-08EB299C0E43}" dt="2022-07-26T14:38:32.776" v="20" actId="47"/>
        <pc:sldMkLst>
          <pc:docMk/>
          <pc:sldMk cId="2964922706" sldId="256"/>
        </pc:sldMkLst>
      </pc:sldChg>
      <pc:sldChg chg="add del">
        <pc:chgData name="Clancy, Erin" userId="b7cfa821-132f-4e84-a988-df898556b9bf" providerId="ADAL" clId="{F552F511-E9F6-499A-8922-08EB299C0E43}" dt="2022-07-26T14:38:32.776" v="20" actId="47"/>
        <pc:sldMkLst>
          <pc:docMk/>
          <pc:sldMk cId="2776610074" sldId="257"/>
        </pc:sldMkLst>
      </pc:sldChg>
      <pc:sldChg chg="modSp add del mod">
        <pc:chgData name="Clancy, Erin" userId="b7cfa821-132f-4e84-a988-df898556b9bf" providerId="ADAL" clId="{F552F511-E9F6-499A-8922-08EB299C0E43}" dt="2022-07-26T14:38:33.123" v="22"/>
        <pc:sldMkLst>
          <pc:docMk/>
          <pc:sldMk cId="3721852079" sldId="258"/>
        </pc:sldMkLst>
        <pc:spChg chg="mod">
          <ac:chgData name="Clancy, Erin" userId="b7cfa821-132f-4e84-a988-df898556b9bf" providerId="ADAL" clId="{F552F511-E9F6-499A-8922-08EB299C0E43}" dt="2022-07-26T14:38:33.123" v="22"/>
          <ac:spMkLst>
            <pc:docMk/>
            <pc:sldMk cId="3721852079" sldId="258"/>
            <ac:spMk id="2" creationId="{956C9B86-5E1D-9548-981C-3E2F01CD1664}"/>
          </ac:spMkLst>
        </pc:spChg>
        <pc:spChg chg="mod">
          <ac:chgData name="Clancy, Erin" userId="b7cfa821-132f-4e84-a988-df898556b9bf" providerId="ADAL" clId="{F552F511-E9F6-499A-8922-08EB299C0E43}" dt="2022-07-26T14:38:33.123" v="22"/>
          <ac:spMkLst>
            <pc:docMk/>
            <pc:sldMk cId="3721852079" sldId="258"/>
            <ac:spMk id="3" creationId="{5E70BA95-B4D7-E646-B197-A59B5C51452D}"/>
          </ac:spMkLst>
        </pc:spChg>
      </pc:sldChg>
      <pc:sldChg chg="add del">
        <pc:chgData name="Clancy, Erin" userId="b7cfa821-132f-4e84-a988-df898556b9bf" providerId="ADAL" clId="{F552F511-E9F6-499A-8922-08EB299C0E43}" dt="2022-07-26T14:38:33.123" v="22"/>
        <pc:sldMkLst>
          <pc:docMk/>
          <pc:sldMk cId="2862443539" sldId="261"/>
        </pc:sldMkLst>
      </pc:sldChg>
      <pc:sldChg chg="add del">
        <pc:chgData name="Clancy, Erin" userId="b7cfa821-132f-4e84-a988-df898556b9bf" providerId="ADAL" clId="{F552F511-E9F6-499A-8922-08EB299C0E43}" dt="2022-07-26T14:38:32.776" v="20" actId="47"/>
        <pc:sldMkLst>
          <pc:docMk/>
          <pc:sldMk cId="1548322483" sldId="262"/>
        </pc:sldMkLst>
      </pc:sldChg>
      <pc:sldChg chg="add del">
        <pc:chgData name="Clancy, Erin" userId="b7cfa821-132f-4e84-a988-df898556b9bf" providerId="ADAL" clId="{F552F511-E9F6-499A-8922-08EB299C0E43}" dt="2022-07-26T14:38:32.776" v="20" actId="47"/>
        <pc:sldMkLst>
          <pc:docMk/>
          <pc:sldMk cId="3871630071" sldId="263"/>
        </pc:sldMkLst>
      </pc:sldChg>
      <pc:sldChg chg="add del">
        <pc:chgData name="Clancy, Erin" userId="b7cfa821-132f-4e84-a988-df898556b9bf" providerId="ADAL" clId="{F552F511-E9F6-499A-8922-08EB299C0E43}" dt="2022-07-26T14:38:32.776" v="20" actId="47"/>
        <pc:sldMkLst>
          <pc:docMk/>
          <pc:sldMk cId="571977292" sldId="264"/>
        </pc:sldMkLst>
      </pc:sldChg>
      <pc:sldChg chg="add del">
        <pc:chgData name="Clancy, Erin" userId="b7cfa821-132f-4e84-a988-df898556b9bf" providerId="ADAL" clId="{F552F511-E9F6-499A-8922-08EB299C0E43}" dt="2022-07-26T14:38:32.776" v="20" actId="47"/>
        <pc:sldMkLst>
          <pc:docMk/>
          <pc:sldMk cId="2181159965" sldId="265"/>
        </pc:sldMkLst>
      </pc:sldChg>
      <pc:sldChg chg="add del">
        <pc:chgData name="Clancy, Erin" userId="b7cfa821-132f-4e84-a988-df898556b9bf" providerId="ADAL" clId="{F552F511-E9F6-499A-8922-08EB299C0E43}" dt="2022-07-26T14:38:33.123" v="22"/>
        <pc:sldMkLst>
          <pc:docMk/>
          <pc:sldMk cId="4185432934" sldId="269"/>
        </pc:sldMkLst>
      </pc:sldChg>
      <pc:sldChg chg="add del">
        <pc:chgData name="Clancy, Erin" userId="b7cfa821-132f-4e84-a988-df898556b9bf" providerId="ADAL" clId="{F552F511-E9F6-499A-8922-08EB299C0E43}" dt="2022-07-26T14:38:33.123" v="22"/>
        <pc:sldMkLst>
          <pc:docMk/>
          <pc:sldMk cId="2955406016" sldId="286"/>
        </pc:sldMkLst>
      </pc:sldChg>
      <pc:sldChg chg="addSp delSp modSp add del mod modClrScheme chgLayout">
        <pc:chgData name="Clancy, Erin" userId="b7cfa821-132f-4e84-a988-df898556b9bf" providerId="ADAL" clId="{F552F511-E9F6-499A-8922-08EB299C0E43}" dt="2022-07-26T14:38:33.123" v="22"/>
        <pc:sldMkLst>
          <pc:docMk/>
          <pc:sldMk cId="979041708" sldId="289"/>
        </pc:sldMkLst>
        <pc:spChg chg="mod ord">
          <ac:chgData name="Clancy, Erin" userId="b7cfa821-132f-4e84-a988-df898556b9bf" providerId="ADAL" clId="{F552F511-E9F6-499A-8922-08EB299C0E43}" dt="2022-07-26T14:38:29.484" v="17" actId="700"/>
          <ac:spMkLst>
            <pc:docMk/>
            <pc:sldMk cId="979041708" sldId="289"/>
            <ac:spMk id="2" creationId="{4A010C8A-4C30-DF4B-ACD8-04B79D2754FB}"/>
          </ac:spMkLst>
        </pc:spChg>
        <pc:spChg chg="add del">
          <ac:chgData name="Clancy, Erin" userId="b7cfa821-132f-4e84-a988-df898556b9bf" providerId="ADAL" clId="{F552F511-E9F6-499A-8922-08EB299C0E43}" dt="2022-07-26T14:38:29.484" v="17" actId="700"/>
          <ac:spMkLst>
            <pc:docMk/>
            <pc:sldMk cId="979041708" sldId="289"/>
            <ac:spMk id="3" creationId="{C7E15919-D23B-3848-99A1-6DA0A51261FC}"/>
          </ac:spMkLst>
        </pc:spChg>
      </pc:sldChg>
      <pc:sldChg chg="add del">
        <pc:chgData name="Clancy, Erin" userId="b7cfa821-132f-4e84-a988-df898556b9bf" providerId="ADAL" clId="{F552F511-E9F6-499A-8922-08EB299C0E43}" dt="2022-07-26T14:38:33.123" v="22"/>
        <pc:sldMkLst>
          <pc:docMk/>
          <pc:sldMk cId="1776817784" sldId="290"/>
        </pc:sldMkLst>
      </pc:sldChg>
      <pc:sldChg chg="addSp delSp modSp add del mod modClrScheme chgLayout">
        <pc:chgData name="Clancy, Erin" userId="b7cfa821-132f-4e84-a988-df898556b9bf" providerId="ADAL" clId="{F552F511-E9F6-499A-8922-08EB299C0E43}" dt="2022-07-26T14:38:33.123" v="22"/>
        <pc:sldMkLst>
          <pc:docMk/>
          <pc:sldMk cId="2706486631" sldId="291"/>
        </pc:sldMkLst>
        <pc:spChg chg="mod ord">
          <ac:chgData name="Clancy, Erin" userId="b7cfa821-132f-4e84-a988-df898556b9bf" providerId="ADAL" clId="{F552F511-E9F6-499A-8922-08EB299C0E43}" dt="2022-07-26T14:38:30.931" v="18" actId="700"/>
          <ac:spMkLst>
            <pc:docMk/>
            <pc:sldMk cId="2706486631" sldId="291"/>
            <ac:spMk id="2" creationId="{101E57CB-1241-294B-9CBF-6CC79E43BBEE}"/>
          </ac:spMkLst>
        </pc:spChg>
        <pc:spChg chg="add del">
          <ac:chgData name="Clancy, Erin" userId="b7cfa821-132f-4e84-a988-df898556b9bf" providerId="ADAL" clId="{F552F511-E9F6-499A-8922-08EB299C0E43}" dt="2022-07-26T14:38:30.931" v="18" actId="700"/>
          <ac:spMkLst>
            <pc:docMk/>
            <pc:sldMk cId="2706486631" sldId="291"/>
            <ac:spMk id="3" creationId="{1E629256-02CC-A644-ABE6-BD140F6F4D74}"/>
          </ac:spMkLst>
        </pc:spChg>
      </pc:sldChg>
      <pc:sldChg chg="add del">
        <pc:chgData name="Clancy, Erin" userId="b7cfa821-132f-4e84-a988-df898556b9bf" providerId="ADAL" clId="{F552F511-E9F6-499A-8922-08EB299C0E43}" dt="2022-07-26T14:38:33.123" v="22"/>
        <pc:sldMkLst>
          <pc:docMk/>
          <pc:sldMk cId="2194470842" sldId="295"/>
        </pc:sldMkLst>
      </pc:sldChg>
      <pc:sldChg chg="add del">
        <pc:chgData name="Clancy, Erin" userId="b7cfa821-132f-4e84-a988-df898556b9bf" providerId="ADAL" clId="{F552F511-E9F6-499A-8922-08EB299C0E43}" dt="2022-07-26T14:38:33.123" v="22"/>
        <pc:sldMkLst>
          <pc:docMk/>
          <pc:sldMk cId="171670641" sldId="297"/>
        </pc:sldMkLst>
      </pc:sldChg>
      <pc:sldChg chg="modSp add del mod">
        <pc:chgData name="Clancy, Erin" userId="b7cfa821-132f-4e84-a988-df898556b9bf" providerId="ADAL" clId="{F552F511-E9F6-499A-8922-08EB299C0E43}" dt="2022-07-26T14:38:33.123" v="22"/>
        <pc:sldMkLst>
          <pc:docMk/>
          <pc:sldMk cId="1152435685" sldId="299"/>
        </pc:sldMkLst>
        <pc:grpChg chg="mod">
          <ac:chgData name="Clancy, Erin" userId="b7cfa821-132f-4e84-a988-df898556b9bf" providerId="ADAL" clId="{F552F511-E9F6-499A-8922-08EB299C0E43}" dt="2022-07-26T14:38:26.531" v="14" actId="1076"/>
          <ac:grpSpMkLst>
            <pc:docMk/>
            <pc:sldMk cId="1152435685" sldId="299"/>
            <ac:grpSpMk id="7" creationId="{A638C3B5-B920-B645-9267-05160C44F002}"/>
          </ac:grpSpMkLst>
        </pc:grpChg>
      </pc:sldChg>
      <pc:sldChg chg="add del">
        <pc:chgData name="Clancy, Erin" userId="b7cfa821-132f-4e84-a988-df898556b9bf" providerId="ADAL" clId="{F552F511-E9F6-499A-8922-08EB299C0E43}" dt="2022-07-26T14:38:33.123" v="22"/>
        <pc:sldMkLst>
          <pc:docMk/>
          <pc:sldMk cId="2460327992" sldId="300"/>
        </pc:sldMkLst>
      </pc:sldChg>
      <pc:sldChg chg="add del">
        <pc:chgData name="Clancy, Erin" userId="b7cfa821-132f-4e84-a988-df898556b9bf" providerId="ADAL" clId="{F552F511-E9F6-499A-8922-08EB299C0E43}" dt="2022-07-26T14:38:33.123" v="22"/>
        <pc:sldMkLst>
          <pc:docMk/>
          <pc:sldMk cId="2455931224" sldId="301"/>
        </pc:sldMkLst>
      </pc:sldChg>
      <pc:sldChg chg="add del">
        <pc:chgData name="Clancy, Erin" userId="b7cfa821-132f-4e84-a988-df898556b9bf" providerId="ADAL" clId="{F552F511-E9F6-499A-8922-08EB299C0E43}" dt="2022-07-26T14:38:33.123" v="22"/>
        <pc:sldMkLst>
          <pc:docMk/>
          <pc:sldMk cId="2109536763" sldId="302"/>
        </pc:sldMkLst>
      </pc:sldChg>
      <pc:sldChg chg="add del">
        <pc:chgData name="Clancy, Erin" userId="b7cfa821-132f-4e84-a988-df898556b9bf" providerId="ADAL" clId="{F552F511-E9F6-499A-8922-08EB299C0E43}" dt="2022-07-26T14:38:33.123" v="22"/>
        <pc:sldMkLst>
          <pc:docMk/>
          <pc:sldMk cId="3832047957" sldId="303"/>
        </pc:sldMkLst>
      </pc:sldChg>
      <pc:sldChg chg="add del">
        <pc:chgData name="Clancy, Erin" userId="b7cfa821-132f-4e84-a988-df898556b9bf" providerId="ADAL" clId="{F552F511-E9F6-499A-8922-08EB299C0E43}" dt="2022-07-26T14:38:33.123" v="22"/>
        <pc:sldMkLst>
          <pc:docMk/>
          <pc:sldMk cId="3802665778" sldId="304"/>
        </pc:sldMkLst>
      </pc:sldChg>
      <pc:sldChg chg="add del">
        <pc:chgData name="Clancy, Erin" userId="b7cfa821-132f-4e84-a988-df898556b9bf" providerId="ADAL" clId="{F552F511-E9F6-499A-8922-08EB299C0E43}" dt="2022-07-26T14:38:32.776" v="20" actId="47"/>
        <pc:sldMkLst>
          <pc:docMk/>
          <pc:sldMk cId="3377558900" sldId="321"/>
        </pc:sldMkLst>
      </pc:sldChg>
      <pc:sldChg chg="add del">
        <pc:chgData name="Clancy, Erin" userId="b7cfa821-132f-4e84-a988-df898556b9bf" providerId="ADAL" clId="{F552F511-E9F6-499A-8922-08EB299C0E43}" dt="2022-07-26T14:38:32.776" v="20" actId="47"/>
        <pc:sldMkLst>
          <pc:docMk/>
          <pc:sldMk cId="1935277515" sldId="407"/>
        </pc:sldMkLst>
      </pc:sldChg>
      <pc:sldChg chg="add del">
        <pc:chgData name="Clancy, Erin" userId="b7cfa821-132f-4e84-a988-df898556b9bf" providerId="ADAL" clId="{F552F511-E9F6-499A-8922-08EB299C0E43}" dt="2022-07-26T14:38:32.776" v="20" actId="47"/>
        <pc:sldMkLst>
          <pc:docMk/>
          <pc:sldMk cId="3557326234" sldId="410"/>
        </pc:sldMkLst>
      </pc:sldChg>
      <pc:sldChg chg="add del">
        <pc:chgData name="Clancy, Erin" userId="b7cfa821-132f-4e84-a988-df898556b9bf" providerId="ADAL" clId="{F552F511-E9F6-499A-8922-08EB299C0E43}" dt="2022-07-26T14:38:32.776" v="20" actId="47"/>
        <pc:sldMkLst>
          <pc:docMk/>
          <pc:sldMk cId="1908236600" sldId="411"/>
        </pc:sldMkLst>
      </pc:sldChg>
      <pc:sldChg chg="add del">
        <pc:chgData name="Clancy, Erin" userId="b7cfa821-132f-4e84-a988-df898556b9bf" providerId="ADAL" clId="{F552F511-E9F6-499A-8922-08EB299C0E43}" dt="2022-07-26T14:38:32.776" v="20" actId="47"/>
        <pc:sldMkLst>
          <pc:docMk/>
          <pc:sldMk cId="894014357" sldId="425"/>
        </pc:sldMkLst>
      </pc:sldChg>
      <pc:sldChg chg="add del">
        <pc:chgData name="Clancy, Erin" userId="b7cfa821-132f-4e84-a988-df898556b9bf" providerId="ADAL" clId="{F552F511-E9F6-499A-8922-08EB299C0E43}" dt="2022-07-26T14:38:32.776" v="20" actId="47"/>
        <pc:sldMkLst>
          <pc:docMk/>
          <pc:sldMk cId="2535644628" sldId="437"/>
        </pc:sldMkLst>
      </pc:sldChg>
      <pc:sldChg chg="add del">
        <pc:chgData name="Clancy, Erin" userId="b7cfa821-132f-4e84-a988-df898556b9bf" providerId="ADAL" clId="{F552F511-E9F6-499A-8922-08EB299C0E43}" dt="2022-07-26T14:38:33.123" v="22"/>
        <pc:sldMkLst>
          <pc:docMk/>
          <pc:sldMk cId="3686897386" sldId="859"/>
        </pc:sldMkLst>
      </pc:sldChg>
      <pc:sldChg chg="add del">
        <pc:chgData name="Clancy, Erin" userId="b7cfa821-132f-4e84-a988-df898556b9bf" providerId="ADAL" clId="{F552F511-E9F6-499A-8922-08EB299C0E43}" dt="2022-07-26T14:38:32.776" v="20" actId="47"/>
        <pc:sldMkLst>
          <pc:docMk/>
          <pc:sldMk cId="1986314515" sldId="1623"/>
        </pc:sldMkLst>
      </pc:sldChg>
      <pc:sldChg chg="add del">
        <pc:chgData name="Clancy, Erin" userId="b7cfa821-132f-4e84-a988-df898556b9bf" providerId="ADAL" clId="{F552F511-E9F6-499A-8922-08EB299C0E43}" dt="2022-07-26T14:38:32.776" v="20" actId="47"/>
        <pc:sldMkLst>
          <pc:docMk/>
          <pc:sldMk cId="2217019741" sldId="1624"/>
        </pc:sldMkLst>
      </pc:sldChg>
      <pc:sldChg chg="add del">
        <pc:chgData name="Clancy, Erin" userId="b7cfa821-132f-4e84-a988-df898556b9bf" providerId="ADAL" clId="{F552F511-E9F6-499A-8922-08EB299C0E43}" dt="2022-07-26T14:38:32.776" v="20" actId="47"/>
        <pc:sldMkLst>
          <pc:docMk/>
          <pc:sldMk cId="748843889" sldId="1625"/>
        </pc:sldMkLst>
      </pc:sldChg>
      <pc:sldChg chg="add del">
        <pc:chgData name="Clancy, Erin" userId="b7cfa821-132f-4e84-a988-df898556b9bf" providerId="ADAL" clId="{F552F511-E9F6-499A-8922-08EB299C0E43}" dt="2022-07-26T14:38:32.776" v="20" actId="47"/>
        <pc:sldMkLst>
          <pc:docMk/>
          <pc:sldMk cId="3386754920" sldId="1626"/>
        </pc:sldMkLst>
      </pc:sldChg>
      <pc:sldChg chg="add del">
        <pc:chgData name="Clancy, Erin" userId="b7cfa821-132f-4e84-a988-df898556b9bf" providerId="ADAL" clId="{F552F511-E9F6-499A-8922-08EB299C0E43}" dt="2022-07-26T14:38:32.776" v="20" actId="47"/>
        <pc:sldMkLst>
          <pc:docMk/>
          <pc:sldMk cId="3846085109" sldId="1627"/>
        </pc:sldMkLst>
      </pc:sldChg>
      <pc:sldChg chg="add del">
        <pc:chgData name="Clancy, Erin" userId="b7cfa821-132f-4e84-a988-df898556b9bf" providerId="ADAL" clId="{F552F511-E9F6-499A-8922-08EB299C0E43}" dt="2022-07-26T14:38:32.776" v="20" actId="47"/>
        <pc:sldMkLst>
          <pc:docMk/>
          <pc:sldMk cId="3046716763" sldId="1628"/>
        </pc:sldMkLst>
      </pc:sldChg>
      <pc:sldChg chg="add del">
        <pc:chgData name="Clancy, Erin" userId="b7cfa821-132f-4e84-a988-df898556b9bf" providerId="ADAL" clId="{F552F511-E9F6-499A-8922-08EB299C0E43}" dt="2022-07-26T14:38:32.776" v="20" actId="47"/>
        <pc:sldMkLst>
          <pc:docMk/>
          <pc:sldMk cId="899097352" sldId="1629"/>
        </pc:sldMkLst>
      </pc:sldChg>
      <pc:sldChg chg="add del">
        <pc:chgData name="Clancy, Erin" userId="b7cfa821-132f-4e84-a988-df898556b9bf" providerId="ADAL" clId="{F552F511-E9F6-499A-8922-08EB299C0E43}" dt="2022-07-26T14:38:32.776" v="20" actId="47"/>
        <pc:sldMkLst>
          <pc:docMk/>
          <pc:sldMk cId="2286126522" sldId="1630"/>
        </pc:sldMkLst>
      </pc:sldChg>
      <pc:sldChg chg="add del">
        <pc:chgData name="Clancy, Erin" userId="b7cfa821-132f-4e84-a988-df898556b9bf" providerId="ADAL" clId="{F552F511-E9F6-499A-8922-08EB299C0E43}" dt="2022-07-26T14:38:32.776" v="20" actId="47"/>
        <pc:sldMkLst>
          <pc:docMk/>
          <pc:sldMk cId="3895506719" sldId="1631"/>
        </pc:sldMkLst>
      </pc:sldChg>
      <pc:sldChg chg="add del">
        <pc:chgData name="Clancy, Erin" userId="b7cfa821-132f-4e84-a988-df898556b9bf" providerId="ADAL" clId="{F552F511-E9F6-499A-8922-08EB299C0E43}" dt="2022-07-26T14:38:32.776" v="20" actId="47"/>
        <pc:sldMkLst>
          <pc:docMk/>
          <pc:sldMk cId="1680834266" sldId="1632"/>
        </pc:sldMkLst>
      </pc:sldChg>
      <pc:sldChg chg="add del">
        <pc:chgData name="Clancy, Erin" userId="b7cfa821-132f-4e84-a988-df898556b9bf" providerId="ADAL" clId="{F552F511-E9F6-499A-8922-08EB299C0E43}" dt="2022-07-26T14:38:32.776" v="20" actId="47"/>
        <pc:sldMkLst>
          <pc:docMk/>
          <pc:sldMk cId="384349328" sldId="1633"/>
        </pc:sldMkLst>
      </pc:sldChg>
      <pc:sldChg chg="add del">
        <pc:chgData name="Clancy, Erin" userId="b7cfa821-132f-4e84-a988-df898556b9bf" providerId="ADAL" clId="{F552F511-E9F6-499A-8922-08EB299C0E43}" dt="2022-07-26T14:38:32.776" v="20" actId="47"/>
        <pc:sldMkLst>
          <pc:docMk/>
          <pc:sldMk cId="220854751" sldId="1634"/>
        </pc:sldMkLst>
      </pc:sldChg>
      <pc:sldChg chg="add del">
        <pc:chgData name="Clancy, Erin" userId="b7cfa821-132f-4e84-a988-df898556b9bf" providerId="ADAL" clId="{F552F511-E9F6-499A-8922-08EB299C0E43}" dt="2022-07-26T14:38:32.776" v="20" actId="47"/>
        <pc:sldMkLst>
          <pc:docMk/>
          <pc:sldMk cId="1861305275" sldId="1635"/>
        </pc:sldMkLst>
      </pc:sldChg>
      <pc:sldChg chg="add del">
        <pc:chgData name="Clancy, Erin" userId="b7cfa821-132f-4e84-a988-df898556b9bf" providerId="ADAL" clId="{F552F511-E9F6-499A-8922-08EB299C0E43}" dt="2022-07-26T14:38:32.776" v="20" actId="47"/>
        <pc:sldMkLst>
          <pc:docMk/>
          <pc:sldMk cId="2505451955" sldId="1636"/>
        </pc:sldMkLst>
      </pc:sldChg>
      <pc:sldChg chg="add del">
        <pc:chgData name="Clancy, Erin" userId="b7cfa821-132f-4e84-a988-df898556b9bf" providerId="ADAL" clId="{F552F511-E9F6-499A-8922-08EB299C0E43}" dt="2022-07-26T14:38:32.776" v="20" actId="47"/>
        <pc:sldMkLst>
          <pc:docMk/>
          <pc:sldMk cId="295105437" sldId="1637"/>
        </pc:sldMkLst>
      </pc:sldChg>
      <pc:sldChg chg="add del">
        <pc:chgData name="Clancy, Erin" userId="b7cfa821-132f-4e84-a988-df898556b9bf" providerId="ADAL" clId="{F552F511-E9F6-499A-8922-08EB299C0E43}" dt="2022-07-26T14:38:32.776" v="20" actId="47"/>
        <pc:sldMkLst>
          <pc:docMk/>
          <pc:sldMk cId="1461842195" sldId="1638"/>
        </pc:sldMkLst>
      </pc:sldChg>
      <pc:sldChg chg="add del">
        <pc:chgData name="Clancy, Erin" userId="b7cfa821-132f-4e84-a988-df898556b9bf" providerId="ADAL" clId="{F552F511-E9F6-499A-8922-08EB299C0E43}" dt="2022-07-26T14:38:32.776" v="20" actId="47"/>
        <pc:sldMkLst>
          <pc:docMk/>
          <pc:sldMk cId="3120652965" sldId="1639"/>
        </pc:sldMkLst>
      </pc:sldChg>
      <pc:sldChg chg="add del">
        <pc:chgData name="Clancy, Erin" userId="b7cfa821-132f-4e84-a988-df898556b9bf" providerId="ADAL" clId="{F552F511-E9F6-499A-8922-08EB299C0E43}" dt="2022-07-26T14:38:32.776" v="20" actId="47"/>
        <pc:sldMkLst>
          <pc:docMk/>
          <pc:sldMk cId="2047174431" sldId="1640"/>
        </pc:sldMkLst>
      </pc:sldChg>
      <pc:sldChg chg="add del">
        <pc:chgData name="Clancy, Erin" userId="b7cfa821-132f-4e84-a988-df898556b9bf" providerId="ADAL" clId="{F552F511-E9F6-499A-8922-08EB299C0E43}" dt="2022-07-26T14:38:32.776" v="20" actId="47"/>
        <pc:sldMkLst>
          <pc:docMk/>
          <pc:sldMk cId="233860148" sldId="1641"/>
        </pc:sldMkLst>
      </pc:sldChg>
      <pc:sldChg chg="add del">
        <pc:chgData name="Clancy, Erin" userId="b7cfa821-132f-4e84-a988-df898556b9bf" providerId="ADAL" clId="{F552F511-E9F6-499A-8922-08EB299C0E43}" dt="2022-07-26T14:38:32.776" v="20" actId="47"/>
        <pc:sldMkLst>
          <pc:docMk/>
          <pc:sldMk cId="1973482669" sldId="1642"/>
        </pc:sldMkLst>
      </pc:sldChg>
      <pc:sldChg chg="add del">
        <pc:chgData name="Clancy, Erin" userId="b7cfa821-132f-4e84-a988-df898556b9bf" providerId="ADAL" clId="{F552F511-E9F6-499A-8922-08EB299C0E43}" dt="2022-07-26T14:38:32.776" v="20" actId="47"/>
        <pc:sldMkLst>
          <pc:docMk/>
          <pc:sldMk cId="37386812" sldId="1643"/>
        </pc:sldMkLst>
      </pc:sldChg>
      <pc:sldChg chg="add del">
        <pc:chgData name="Clancy, Erin" userId="b7cfa821-132f-4e84-a988-df898556b9bf" providerId="ADAL" clId="{F552F511-E9F6-499A-8922-08EB299C0E43}" dt="2022-07-26T14:38:32.776" v="20" actId="47"/>
        <pc:sldMkLst>
          <pc:docMk/>
          <pc:sldMk cId="4206666444" sldId="1644"/>
        </pc:sldMkLst>
      </pc:sldChg>
      <pc:sldChg chg="add del">
        <pc:chgData name="Clancy, Erin" userId="b7cfa821-132f-4e84-a988-df898556b9bf" providerId="ADAL" clId="{F552F511-E9F6-499A-8922-08EB299C0E43}" dt="2022-07-26T14:38:32.776" v="20" actId="47"/>
        <pc:sldMkLst>
          <pc:docMk/>
          <pc:sldMk cId="2227671141" sldId="1645"/>
        </pc:sldMkLst>
      </pc:sldChg>
      <pc:sldChg chg="add del">
        <pc:chgData name="Clancy, Erin" userId="b7cfa821-132f-4e84-a988-df898556b9bf" providerId="ADAL" clId="{F552F511-E9F6-499A-8922-08EB299C0E43}" dt="2022-07-26T14:38:32.776" v="20" actId="47"/>
        <pc:sldMkLst>
          <pc:docMk/>
          <pc:sldMk cId="2906450650" sldId="1646"/>
        </pc:sldMkLst>
      </pc:sldChg>
      <pc:sldChg chg="add del">
        <pc:chgData name="Clancy, Erin" userId="b7cfa821-132f-4e84-a988-df898556b9bf" providerId="ADAL" clId="{F552F511-E9F6-499A-8922-08EB299C0E43}" dt="2022-07-26T14:38:32.776" v="20" actId="47"/>
        <pc:sldMkLst>
          <pc:docMk/>
          <pc:sldMk cId="2646267616" sldId="1647"/>
        </pc:sldMkLst>
      </pc:sldChg>
      <pc:sldChg chg="add del">
        <pc:chgData name="Clancy, Erin" userId="b7cfa821-132f-4e84-a988-df898556b9bf" providerId="ADAL" clId="{F552F511-E9F6-499A-8922-08EB299C0E43}" dt="2022-07-26T14:38:32.776" v="20" actId="47"/>
        <pc:sldMkLst>
          <pc:docMk/>
          <pc:sldMk cId="662460196" sldId="1648"/>
        </pc:sldMkLst>
      </pc:sldChg>
      <pc:sldChg chg="add del">
        <pc:chgData name="Clancy, Erin" userId="b7cfa821-132f-4e84-a988-df898556b9bf" providerId="ADAL" clId="{F552F511-E9F6-499A-8922-08EB299C0E43}" dt="2022-07-26T14:38:32.776" v="20" actId="47"/>
        <pc:sldMkLst>
          <pc:docMk/>
          <pc:sldMk cId="3131438409" sldId="1649"/>
        </pc:sldMkLst>
      </pc:sldChg>
      <pc:sldChg chg="add del">
        <pc:chgData name="Clancy, Erin" userId="b7cfa821-132f-4e84-a988-df898556b9bf" providerId="ADAL" clId="{F552F511-E9F6-499A-8922-08EB299C0E43}" dt="2022-07-26T14:38:32.776" v="20" actId="47"/>
        <pc:sldMkLst>
          <pc:docMk/>
          <pc:sldMk cId="3878105823" sldId="1650"/>
        </pc:sldMkLst>
      </pc:sldChg>
      <pc:sldChg chg="add del">
        <pc:chgData name="Clancy, Erin" userId="b7cfa821-132f-4e84-a988-df898556b9bf" providerId="ADAL" clId="{F552F511-E9F6-499A-8922-08EB299C0E43}" dt="2022-07-26T14:38:32.776" v="20" actId="47"/>
        <pc:sldMkLst>
          <pc:docMk/>
          <pc:sldMk cId="2096746683" sldId="1651"/>
        </pc:sldMkLst>
      </pc:sldChg>
      <pc:sldChg chg="add del">
        <pc:chgData name="Clancy, Erin" userId="b7cfa821-132f-4e84-a988-df898556b9bf" providerId="ADAL" clId="{F552F511-E9F6-499A-8922-08EB299C0E43}" dt="2022-07-26T14:38:32.776" v="20" actId="47"/>
        <pc:sldMkLst>
          <pc:docMk/>
          <pc:sldMk cId="268545669" sldId="1652"/>
        </pc:sldMkLst>
      </pc:sldChg>
      <pc:sldChg chg="add del">
        <pc:chgData name="Clancy, Erin" userId="b7cfa821-132f-4e84-a988-df898556b9bf" providerId="ADAL" clId="{F552F511-E9F6-499A-8922-08EB299C0E43}" dt="2022-07-26T14:38:32.776" v="20" actId="47"/>
        <pc:sldMkLst>
          <pc:docMk/>
          <pc:sldMk cId="4125294670" sldId="1653"/>
        </pc:sldMkLst>
      </pc:sldChg>
      <pc:sldChg chg="add del">
        <pc:chgData name="Clancy, Erin" userId="b7cfa821-132f-4e84-a988-df898556b9bf" providerId="ADAL" clId="{F552F511-E9F6-499A-8922-08EB299C0E43}" dt="2022-07-26T14:38:32.776" v="20" actId="47"/>
        <pc:sldMkLst>
          <pc:docMk/>
          <pc:sldMk cId="1982232595" sldId="1654"/>
        </pc:sldMkLst>
      </pc:sldChg>
      <pc:sldChg chg="add del">
        <pc:chgData name="Clancy, Erin" userId="b7cfa821-132f-4e84-a988-df898556b9bf" providerId="ADAL" clId="{F552F511-E9F6-499A-8922-08EB299C0E43}" dt="2022-07-26T14:38:32.776" v="20" actId="47"/>
        <pc:sldMkLst>
          <pc:docMk/>
          <pc:sldMk cId="3657660767" sldId="1655"/>
        </pc:sldMkLst>
      </pc:sldChg>
      <pc:sldChg chg="add del">
        <pc:chgData name="Clancy, Erin" userId="b7cfa821-132f-4e84-a988-df898556b9bf" providerId="ADAL" clId="{F552F511-E9F6-499A-8922-08EB299C0E43}" dt="2022-07-26T14:38:32.776" v="20" actId="47"/>
        <pc:sldMkLst>
          <pc:docMk/>
          <pc:sldMk cId="1289835911" sldId="1656"/>
        </pc:sldMkLst>
      </pc:sldChg>
      <pc:sldChg chg="add del">
        <pc:chgData name="Clancy, Erin" userId="b7cfa821-132f-4e84-a988-df898556b9bf" providerId="ADAL" clId="{F552F511-E9F6-499A-8922-08EB299C0E43}" dt="2022-07-26T14:38:32.776" v="20" actId="47"/>
        <pc:sldMkLst>
          <pc:docMk/>
          <pc:sldMk cId="3281283872" sldId="1657"/>
        </pc:sldMkLst>
      </pc:sldChg>
      <pc:sldChg chg="add del">
        <pc:chgData name="Clancy, Erin" userId="b7cfa821-132f-4e84-a988-df898556b9bf" providerId="ADAL" clId="{F552F511-E9F6-499A-8922-08EB299C0E43}" dt="2022-07-26T14:38:32.776" v="20" actId="47"/>
        <pc:sldMkLst>
          <pc:docMk/>
          <pc:sldMk cId="2448079314" sldId="1658"/>
        </pc:sldMkLst>
      </pc:sldChg>
      <pc:sldChg chg="add del">
        <pc:chgData name="Clancy, Erin" userId="b7cfa821-132f-4e84-a988-df898556b9bf" providerId="ADAL" clId="{F552F511-E9F6-499A-8922-08EB299C0E43}" dt="2022-07-26T14:38:32.776" v="20" actId="47"/>
        <pc:sldMkLst>
          <pc:docMk/>
          <pc:sldMk cId="4160667747" sldId="1659"/>
        </pc:sldMkLst>
      </pc:sldChg>
      <pc:sldChg chg="add del">
        <pc:chgData name="Clancy, Erin" userId="b7cfa821-132f-4e84-a988-df898556b9bf" providerId="ADAL" clId="{F552F511-E9F6-499A-8922-08EB299C0E43}" dt="2022-07-26T14:38:32.776" v="20" actId="47"/>
        <pc:sldMkLst>
          <pc:docMk/>
          <pc:sldMk cId="3663237705" sldId="1660"/>
        </pc:sldMkLst>
      </pc:sldChg>
      <pc:sldChg chg="add del">
        <pc:chgData name="Clancy, Erin" userId="b7cfa821-132f-4e84-a988-df898556b9bf" providerId="ADAL" clId="{F552F511-E9F6-499A-8922-08EB299C0E43}" dt="2022-07-26T14:38:32.776" v="20" actId="47"/>
        <pc:sldMkLst>
          <pc:docMk/>
          <pc:sldMk cId="3102125695" sldId="1661"/>
        </pc:sldMkLst>
      </pc:sldChg>
      <pc:sldChg chg="add del">
        <pc:chgData name="Clancy, Erin" userId="b7cfa821-132f-4e84-a988-df898556b9bf" providerId="ADAL" clId="{F552F511-E9F6-499A-8922-08EB299C0E43}" dt="2022-07-26T14:38:32.776" v="20" actId="47"/>
        <pc:sldMkLst>
          <pc:docMk/>
          <pc:sldMk cId="4231953324" sldId="1662"/>
        </pc:sldMkLst>
      </pc:sldChg>
      <pc:sldChg chg="add del">
        <pc:chgData name="Clancy, Erin" userId="b7cfa821-132f-4e84-a988-df898556b9bf" providerId="ADAL" clId="{F552F511-E9F6-499A-8922-08EB299C0E43}" dt="2022-07-26T14:38:32.776" v="20" actId="47"/>
        <pc:sldMkLst>
          <pc:docMk/>
          <pc:sldMk cId="4079962454" sldId="1663"/>
        </pc:sldMkLst>
      </pc:sldChg>
      <pc:sldChg chg="add del">
        <pc:chgData name="Clancy, Erin" userId="b7cfa821-132f-4e84-a988-df898556b9bf" providerId="ADAL" clId="{F552F511-E9F6-499A-8922-08EB299C0E43}" dt="2022-07-26T14:38:32.776" v="20" actId="47"/>
        <pc:sldMkLst>
          <pc:docMk/>
          <pc:sldMk cId="4016405365" sldId="1664"/>
        </pc:sldMkLst>
      </pc:sldChg>
      <pc:sldChg chg="add del">
        <pc:chgData name="Clancy, Erin" userId="b7cfa821-132f-4e84-a988-df898556b9bf" providerId="ADAL" clId="{F552F511-E9F6-499A-8922-08EB299C0E43}" dt="2022-07-26T14:38:32.776" v="20" actId="47"/>
        <pc:sldMkLst>
          <pc:docMk/>
          <pc:sldMk cId="203904220" sldId="1665"/>
        </pc:sldMkLst>
      </pc:sldChg>
      <pc:sldChg chg="add del">
        <pc:chgData name="Clancy, Erin" userId="b7cfa821-132f-4e84-a988-df898556b9bf" providerId="ADAL" clId="{F552F511-E9F6-499A-8922-08EB299C0E43}" dt="2022-07-26T14:38:32.776" v="20" actId="47"/>
        <pc:sldMkLst>
          <pc:docMk/>
          <pc:sldMk cId="509887667" sldId="1666"/>
        </pc:sldMkLst>
      </pc:sldChg>
      <pc:sldChg chg="add del">
        <pc:chgData name="Clancy, Erin" userId="b7cfa821-132f-4e84-a988-df898556b9bf" providerId="ADAL" clId="{F552F511-E9F6-499A-8922-08EB299C0E43}" dt="2022-07-26T14:38:32.776" v="20" actId="47"/>
        <pc:sldMkLst>
          <pc:docMk/>
          <pc:sldMk cId="3221214954" sldId="1671"/>
        </pc:sldMkLst>
      </pc:sldChg>
      <pc:sldChg chg="add del">
        <pc:chgData name="Clancy, Erin" userId="b7cfa821-132f-4e84-a988-df898556b9bf" providerId="ADAL" clId="{F552F511-E9F6-499A-8922-08EB299C0E43}" dt="2022-07-26T14:38:32.776" v="20" actId="47"/>
        <pc:sldMkLst>
          <pc:docMk/>
          <pc:sldMk cId="1599877994" sldId="1672"/>
        </pc:sldMkLst>
      </pc:sldChg>
      <pc:sldChg chg="add del">
        <pc:chgData name="Clancy, Erin" userId="b7cfa821-132f-4e84-a988-df898556b9bf" providerId="ADAL" clId="{F552F511-E9F6-499A-8922-08EB299C0E43}" dt="2022-07-26T14:38:32.776" v="20" actId="47"/>
        <pc:sldMkLst>
          <pc:docMk/>
          <pc:sldMk cId="2914294010" sldId="1673"/>
        </pc:sldMkLst>
      </pc:sldChg>
      <pc:sldChg chg="add del">
        <pc:chgData name="Clancy, Erin" userId="b7cfa821-132f-4e84-a988-df898556b9bf" providerId="ADAL" clId="{F552F511-E9F6-499A-8922-08EB299C0E43}" dt="2022-07-26T14:38:32.776" v="20" actId="47"/>
        <pc:sldMkLst>
          <pc:docMk/>
          <pc:sldMk cId="1903910227" sldId="1674"/>
        </pc:sldMkLst>
      </pc:sldChg>
      <pc:sldChg chg="add del">
        <pc:chgData name="Clancy, Erin" userId="b7cfa821-132f-4e84-a988-df898556b9bf" providerId="ADAL" clId="{F552F511-E9F6-499A-8922-08EB299C0E43}" dt="2022-07-26T14:38:32.776" v="20" actId="47"/>
        <pc:sldMkLst>
          <pc:docMk/>
          <pc:sldMk cId="3950567765" sldId="1675"/>
        </pc:sldMkLst>
      </pc:sldChg>
      <pc:sldChg chg="add del">
        <pc:chgData name="Clancy, Erin" userId="b7cfa821-132f-4e84-a988-df898556b9bf" providerId="ADAL" clId="{F552F511-E9F6-499A-8922-08EB299C0E43}" dt="2022-07-26T14:38:32.776" v="20" actId="47"/>
        <pc:sldMkLst>
          <pc:docMk/>
          <pc:sldMk cId="615943661" sldId="1676"/>
        </pc:sldMkLst>
      </pc:sldChg>
      <pc:sldChg chg="add del">
        <pc:chgData name="Clancy, Erin" userId="b7cfa821-132f-4e84-a988-df898556b9bf" providerId="ADAL" clId="{F552F511-E9F6-499A-8922-08EB299C0E43}" dt="2022-07-26T14:38:32.776" v="20" actId="47"/>
        <pc:sldMkLst>
          <pc:docMk/>
          <pc:sldMk cId="162740330" sldId="1677"/>
        </pc:sldMkLst>
      </pc:sldChg>
      <pc:sldChg chg="add del">
        <pc:chgData name="Clancy, Erin" userId="b7cfa821-132f-4e84-a988-df898556b9bf" providerId="ADAL" clId="{F552F511-E9F6-499A-8922-08EB299C0E43}" dt="2022-07-26T14:38:32.776" v="20" actId="47"/>
        <pc:sldMkLst>
          <pc:docMk/>
          <pc:sldMk cId="1681090432" sldId="1678"/>
        </pc:sldMkLst>
      </pc:sldChg>
      <pc:sldChg chg="add del">
        <pc:chgData name="Clancy, Erin" userId="b7cfa821-132f-4e84-a988-df898556b9bf" providerId="ADAL" clId="{F552F511-E9F6-499A-8922-08EB299C0E43}" dt="2022-07-26T14:38:32.776" v="20" actId="47"/>
        <pc:sldMkLst>
          <pc:docMk/>
          <pc:sldMk cId="1821536934" sldId="1679"/>
        </pc:sldMkLst>
      </pc:sldChg>
      <pc:sldChg chg="add del">
        <pc:chgData name="Clancy, Erin" userId="b7cfa821-132f-4e84-a988-df898556b9bf" providerId="ADAL" clId="{F552F511-E9F6-499A-8922-08EB299C0E43}" dt="2022-07-26T14:38:32.776" v="20" actId="47"/>
        <pc:sldMkLst>
          <pc:docMk/>
          <pc:sldMk cId="832397563" sldId="1680"/>
        </pc:sldMkLst>
      </pc:sldChg>
      <pc:sldChg chg="add del">
        <pc:chgData name="Clancy, Erin" userId="b7cfa821-132f-4e84-a988-df898556b9bf" providerId="ADAL" clId="{F552F511-E9F6-499A-8922-08EB299C0E43}" dt="2022-07-26T14:38:32.776" v="20" actId="47"/>
        <pc:sldMkLst>
          <pc:docMk/>
          <pc:sldMk cId="3426008731" sldId="1681"/>
        </pc:sldMkLst>
      </pc:sldChg>
      <pc:sldChg chg="add del">
        <pc:chgData name="Clancy, Erin" userId="b7cfa821-132f-4e84-a988-df898556b9bf" providerId="ADAL" clId="{F552F511-E9F6-499A-8922-08EB299C0E43}" dt="2022-07-26T14:38:32.776" v="20" actId="47"/>
        <pc:sldMkLst>
          <pc:docMk/>
          <pc:sldMk cId="565086054" sldId="1682"/>
        </pc:sldMkLst>
      </pc:sldChg>
      <pc:sldChg chg="add del">
        <pc:chgData name="Clancy, Erin" userId="b7cfa821-132f-4e84-a988-df898556b9bf" providerId="ADAL" clId="{F552F511-E9F6-499A-8922-08EB299C0E43}" dt="2022-07-26T14:38:33.123" v="22"/>
        <pc:sldMkLst>
          <pc:docMk/>
          <pc:sldMk cId="78451571" sldId="4141"/>
        </pc:sldMkLst>
      </pc:sldChg>
      <pc:sldChg chg="add del">
        <pc:chgData name="Clancy, Erin" userId="b7cfa821-132f-4e84-a988-df898556b9bf" providerId="ADAL" clId="{F552F511-E9F6-499A-8922-08EB299C0E43}" dt="2022-07-26T14:38:33.123" v="22"/>
        <pc:sldMkLst>
          <pc:docMk/>
          <pc:sldMk cId="1499046459" sldId="4142"/>
        </pc:sldMkLst>
      </pc:sldChg>
      <pc:sldChg chg="addSp delSp modSp add del mod modClrScheme chgLayout">
        <pc:chgData name="Clancy, Erin" userId="b7cfa821-132f-4e84-a988-df898556b9bf" providerId="ADAL" clId="{F552F511-E9F6-499A-8922-08EB299C0E43}" dt="2022-07-26T14:38:33.123" v="22"/>
        <pc:sldMkLst>
          <pc:docMk/>
          <pc:sldMk cId="1170466316" sldId="4143"/>
        </pc:sldMkLst>
        <pc:spChg chg="mod ord">
          <ac:chgData name="Clancy, Erin" userId="b7cfa821-132f-4e84-a988-df898556b9bf" providerId="ADAL" clId="{F552F511-E9F6-499A-8922-08EB299C0E43}" dt="2022-07-26T14:38:28.515" v="16" actId="700"/>
          <ac:spMkLst>
            <pc:docMk/>
            <pc:sldMk cId="1170466316" sldId="4143"/>
            <ac:spMk id="2" creationId="{8270BAF4-BA87-0944-A104-B126580A2E46}"/>
          </ac:spMkLst>
        </pc:spChg>
        <pc:spChg chg="add del">
          <ac:chgData name="Clancy, Erin" userId="b7cfa821-132f-4e84-a988-df898556b9bf" providerId="ADAL" clId="{F552F511-E9F6-499A-8922-08EB299C0E43}" dt="2022-07-26T14:38:28.515" v="16" actId="700"/>
          <ac:spMkLst>
            <pc:docMk/>
            <pc:sldMk cId="1170466316" sldId="4143"/>
            <ac:spMk id="3" creationId="{8AA68E5A-D008-0045-AE62-89EC5E232FF0}"/>
          </ac:spMkLst>
        </pc:spChg>
      </pc:sldChg>
      <pc:sldChg chg="modSp add del mod">
        <pc:chgData name="Clancy, Erin" userId="b7cfa821-132f-4e84-a988-df898556b9bf" providerId="ADAL" clId="{F552F511-E9F6-499A-8922-08EB299C0E43}" dt="2022-07-26T14:38:33.123" v="22"/>
        <pc:sldMkLst>
          <pc:docMk/>
          <pc:sldMk cId="1362502437" sldId="4144"/>
        </pc:sldMkLst>
        <pc:spChg chg="mod">
          <ac:chgData name="Clancy, Erin" userId="b7cfa821-132f-4e84-a988-df898556b9bf" providerId="ADAL" clId="{F552F511-E9F6-499A-8922-08EB299C0E43}" dt="2022-07-26T14:38:27.558" v="15" actId="404"/>
          <ac:spMkLst>
            <pc:docMk/>
            <pc:sldMk cId="1362502437" sldId="4144"/>
            <ac:spMk id="3" creationId="{DBFAD402-7E48-EA4A-AD3B-AA601793AF6D}"/>
          </ac:spMkLst>
        </pc:spChg>
      </pc:sldChg>
      <pc:sldChg chg="add del">
        <pc:chgData name="Clancy, Erin" userId="b7cfa821-132f-4e84-a988-df898556b9bf" providerId="ADAL" clId="{F552F511-E9F6-499A-8922-08EB299C0E43}" dt="2022-07-26T14:38:33.123" v="22"/>
        <pc:sldMkLst>
          <pc:docMk/>
          <pc:sldMk cId="4208315815" sldId="4145"/>
        </pc:sldMkLst>
      </pc:sldChg>
      <pc:sldChg chg="add del">
        <pc:chgData name="Clancy, Erin" userId="b7cfa821-132f-4e84-a988-df898556b9bf" providerId="ADAL" clId="{F552F511-E9F6-499A-8922-08EB299C0E43}" dt="2022-07-26T14:38:33.123" v="22"/>
        <pc:sldMkLst>
          <pc:docMk/>
          <pc:sldMk cId="2758156433" sldId="4146"/>
        </pc:sldMkLst>
      </pc:sldChg>
      <pc:sldChg chg="add del">
        <pc:chgData name="Clancy, Erin" userId="b7cfa821-132f-4e84-a988-df898556b9bf" providerId="ADAL" clId="{F552F511-E9F6-499A-8922-08EB299C0E43}" dt="2022-07-26T14:38:33.123" v="22"/>
        <pc:sldMkLst>
          <pc:docMk/>
          <pc:sldMk cId="743616265" sldId="4147"/>
        </pc:sldMkLst>
      </pc:sldChg>
      <pc:sldChg chg="add del">
        <pc:chgData name="Clancy, Erin" userId="b7cfa821-132f-4e84-a988-df898556b9bf" providerId="ADAL" clId="{F552F511-E9F6-499A-8922-08EB299C0E43}" dt="2022-07-26T14:38:33.123" v="22"/>
        <pc:sldMkLst>
          <pc:docMk/>
          <pc:sldMk cId="3975795523" sldId="4148"/>
        </pc:sldMkLst>
      </pc:sldChg>
      <pc:sldChg chg="add del">
        <pc:chgData name="Clancy, Erin" userId="b7cfa821-132f-4e84-a988-df898556b9bf" providerId="ADAL" clId="{F552F511-E9F6-499A-8922-08EB299C0E43}" dt="2022-07-26T14:38:33.123" v="22"/>
        <pc:sldMkLst>
          <pc:docMk/>
          <pc:sldMk cId="3754203231" sldId="4149"/>
        </pc:sldMkLst>
      </pc:sldChg>
      <pc:sldChg chg="add del">
        <pc:chgData name="Clancy, Erin" userId="b7cfa821-132f-4e84-a988-df898556b9bf" providerId="ADAL" clId="{F552F511-E9F6-499A-8922-08EB299C0E43}" dt="2022-07-26T14:38:33.123" v="22"/>
        <pc:sldMkLst>
          <pc:docMk/>
          <pc:sldMk cId="4093786214" sldId="4150"/>
        </pc:sldMkLst>
      </pc:sldChg>
      <pc:sldChg chg="add del">
        <pc:chgData name="Clancy, Erin" userId="b7cfa821-132f-4e84-a988-df898556b9bf" providerId="ADAL" clId="{F552F511-E9F6-499A-8922-08EB299C0E43}" dt="2022-07-26T14:38:32.776" v="20" actId="47"/>
        <pc:sldMkLst>
          <pc:docMk/>
          <pc:sldMk cId="2859115671" sldId="4339"/>
        </pc:sldMkLst>
      </pc:sldChg>
      <pc:sldChg chg="add del">
        <pc:chgData name="Clancy, Erin" userId="b7cfa821-132f-4e84-a988-df898556b9bf" providerId="ADAL" clId="{F552F511-E9F6-499A-8922-08EB299C0E43}" dt="2022-07-26T14:38:32.776" v="20" actId="47"/>
        <pc:sldMkLst>
          <pc:docMk/>
          <pc:sldMk cId="119829898" sldId="4340"/>
        </pc:sldMkLst>
      </pc:sldChg>
      <pc:sldChg chg="add del">
        <pc:chgData name="Clancy, Erin" userId="b7cfa821-132f-4e84-a988-df898556b9bf" providerId="ADAL" clId="{F552F511-E9F6-499A-8922-08EB299C0E43}" dt="2022-07-26T14:38:32.776" v="20" actId="47"/>
        <pc:sldMkLst>
          <pc:docMk/>
          <pc:sldMk cId="1165626232" sldId="4341"/>
        </pc:sldMkLst>
      </pc:sldChg>
      <pc:sldChg chg="add del">
        <pc:chgData name="Clancy, Erin" userId="b7cfa821-132f-4e84-a988-df898556b9bf" providerId="ADAL" clId="{F552F511-E9F6-499A-8922-08EB299C0E43}" dt="2022-07-26T14:38:32.776" v="20" actId="47"/>
        <pc:sldMkLst>
          <pc:docMk/>
          <pc:sldMk cId="408408269" sldId="4342"/>
        </pc:sldMkLst>
      </pc:sldChg>
      <pc:sldChg chg="add del">
        <pc:chgData name="Clancy, Erin" userId="b7cfa821-132f-4e84-a988-df898556b9bf" providerId="ADAL" clId="{F552F511-E9F6-499A-8922-08EB299C0E43}" dt="2022-07-26T14:38:32.776" v="20" actId="47"/>
        <pc:sldMkLst>
          <pc:docMk/>
          <pc:sldMk cId="628778008" sldId="4343"/>
        </pc:sldMkLst>
      </pc:sldChg>
      <pc:sldChg chg="addSp delSp modSp add del mod modClrScheme chgLayout">
        <pc:chgData name="Clancy, Erin" userId="b7cfa821-132f-4e84-a988-df898556b9bf" providerId="ADAL" clId="{F552F511-E9F6-499A-8922-08EB299C0E43}" dt="2022-07-26T14:38:33.123" v="22"/>
        <pc:sldMkLst>
          <pc:docMk/>
          <pc:sldMk cId="275006396" sldId="4344"/>
        </pc:sldMkLst>
        <pc:spChg chg="mod ord">
          <ac:chgData name="Clancy, Erin" userId="b7cfa821-132f-4e84-a988-df898556b9bf" providerId="ADAL" clId="{F552F511-E9F6-499A-8922-08EB299C0E43}" dt="2022-07-26T14:38:31.874" v="19" actId="700"/>
          <ac:spMkLst>
            <pc:docMk/>
            <pc:sldMk cId="275006396" sldId="4344"/>
            <ac:spMk id="2" creationId="{00000000-0000-0000-0000-000000000000}"/>
          </ac:spMkLst>
        </pc:spChg>
        <pc:spChg chg="mod ord">
          <ac:chgData name="Clancy, Erin" userId="b7cfa821-132f-4e84-a988-df898556b9bf" providerId="ADAL" clId="{F552F511-E9F6-499A-8922-08EB299C0E43}" dt="2022-07-26T14:38:31.874" v="19" actId="700"/>
          <ac:spMkLst>
            <pc:docMk/>
            <pc:sldMk cId="275006396" sldId="4344"/>
            <ac:spMk id="3" creationId="{00000000-0000-0000-0000-000000000000}"/>
          </ac:spMkLst>
        </pc:spChg>
        <pc:spChg chg="add del mod ord">
          <ac:chgData name="Clancy, Erin" userId="b7cfa821-132f-4e84-a988-df898556b9bf" providerId="ADAL" clId="{F552F511-E9F6-499A-8922-08EB299C0E43}" dt="2022-07-26T14:38:31.874" v="19" actId="700"/>
          <ac:spMkLst>
            <pc:docMk/>
            <pc:sldMk cId="275006396" sldId="4344"/>
            <ac:spMk id="4" creationId="{3FC06286-0A72-4F3E-B661-4ADF62F27B3C}"/>
          </ac:spMkLst>
        </pc:spChg>
      </pc:sldChg>
      <pc:sldChg chg="add del">
        <pc:chgData name="Clancy, Erin" userId="b7cfa821-132f-4e84-a988-df898556b9bf" providerId="ADAL" clId="{F552F511-E9F6-499A-8922-08EB299C0E43}" dt="2022-07-26T14:38:33.123" v="22"/>
        <pc:sldMkLst>
          <pc:docMk/>
          <pc:sldMk cId="2761641903" sldId="4345"/>
        </pc:sldMkLst>
      </pc:sldChg>
      <pc:sldChg chg="add del">
        <pc:chgData name="Clancy, Erin" userId="b7cfa821-132f-4e84-a988-df898556b9bf" providerId="ADAL" clId="{F552F511-E9F6-499A-8922-08EB299C0E43}" dt="2022-07-26T14:38:33.123" v="22"/>
        <pc:sldMkLst>
          <pc:docMk/>
          <pc:sldMk cId="1539756088" sldId="4346"/>
        </pc:sldMkLst>
      </pc:sldChg>
      <pc:sldChg chg="add del">
        <pc:chgData name="Clancy, Erin" userId="b7cfa821-132f-4e84-a988-df898556b9bf" providerId="ADAL" clId="{F552F511-E9F6-499A-8922-08EB299C0E43}" dt="2022-07-26T14:38:33.123" v="22"/>
        <pc:sldMkLst>
          <pc:docMk/>
          <pc:sldMk cId="1359166511" sldId="4347"/>
        </pc:sldMkLst>
      </pc:sldChg>
      <pc:sldMasterChg chg="addSldLayout delSldLayout">
        <pc:chgData name="Clancy, Erin" userId="b7cfa821-132f-4e84-a988-df898556b9bf" providerId="ADAL" clId="{F552F511-E9F6-499A-8922-08EB299C0E43}" dt="2022-07-26T14:38:32.776" v="20" actId="47"/>
        <pc:sldMasterMkLst>
          <pc:docMk/>
          <pc:sldMasterMk cId="4037961259" sldId="2147483731"/>
        </pc:sldMasterMkLst>
        <pc:sldLayoutChg chg="add del">
          <pc:chgData name="Clancy, Erin" userId="b7cfa821-132f-4e84-a988-df898556b9bf" providerId="ADAL" clId="{F552F511-E9F6-499A-8922-08EB299C0E43}" dt="2022-07-26T14:38:32.776" v="20" actId="47"/>
          <pc:sldLayoutMkLst>
            <pc:docMk/>
            <pc:sldMasterMk cId="4037961259" sldId="2147483731"/>
            <pc:sldLayoutMk cId="2996289331" sldId="2147483733"/>
          </pc:sldLayoutMkLst>
        </pc:sldLayoutChg>
      </pc:sldMasterChg>
      <pc:sldMasterChg chg="addSldLayout delSldLayout">
        <pc:chgData name="Clancy, Erin" userId="b7cfa821-132f-4e84-a988-df898556b9bf" providerId="ADAL" clId="{F552F511-E9F6-499A-8922-08EB299C0E43}" dt="2022-07-26T14:38:32.776" v="20" actId="47"/>
        <pc:sldMasterMkLst>
          <pc:docMk/>
          <pc:sldMasterMk cId="1513388565" sldId="2147483736"/>
        </pc:sldMasterMkLst>
        <pc:sldLayoutChg chg="add del">
          <pc:chgData name="Clancy, Erin" userId="b7cfa821-132f-4e84-a988-df898556b9bf" providerId="ADAL" clId="{F552F511-E9F6-499A-8922-08EB299C0E43}" dt="2022-07-26T14:38:32.776" v="20" actId="47"/>
          <pc:sldLayoutMkLst>
            <pc:docMk/>
            <pc:sldMasterMk cId="1513388565" sldId="2147483736"/>
            <pc:sldLayoutMk cId="150158279" sldId="2147483809"/>
          </pc:sldLayoutMkLst>
        </pc:sldLayoutChg>
        <pc:sldLayoutChg chg="add del">
          <pc:chgData name="Clancy, Erin" userId="b7cfa821-132f-4e84-a988-df898556b9bf" providerId="ADAL" clId="{F552F511-E9F6-499A-8922-08EB299C0E43}" dt="2022-07-26T14:38:32.776" v="20" actId="47"/>
          <pc:sldLayoutMkLst>
            <pc:docMk/>
            <pc:sldMasterMk cId="1513388565" sldId="2147483736"/>
            <pc:sldLayoutMk cId="2318728961" sldId="214748381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4DE2DD-16A0-B540-B85A-5F36CD2461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7139B0-F576-3A4D-807B-A2F17A9001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3E321F-F95F-C842-865A-7F7F63C7D0E8}" type="datetimeFigureOut">
              <a:rPr lang="en-US" smtClean="0"/>
              <a:t>7/26/2022</a:t>
            </a:fld>
            <a:endParaRPr lang="en-US"/>
          </a:p>
        </p:txBody>
      </p:sp>
      <p:sp>
        <p:nvSpPr>
          <p:cNvPr id="4" name="Footer Placeholder 3">
            <a:extLst>
              <a:ext uri="{FF2B5EF4-FFF2-40B4-BE49-F238E27FC236}">
                <a16:creationId xmlns:a16="http://schemas.microsoft.com/office/drawing/2014/main" id="{4BE85F59-94B9-E34C-818C-33E0A2B0AA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33B8F1-75FB-5B43-ACBF-0B5921CF99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7D5834-1DCB-1D44-86B0-F227FBD12905}" type="slidenum">
              <a:rPr lang="en-US" smtClean="0"/>
              <a:t>‹#›</a:t>
            </a:fld>
            <a:endParaRPr lang="en-US"/>
          </a:p>
        </p:txBody>
      </p:sp>
    </p:spTree>
    <p:extLst>
      <p:ext uri="{BB962C8B-B14F-4D97-AF65-F5344CB8AC3E}">
        <p14:creationId xmlns:p14="http://schemas.microsoft.com/office/powerpoint/2010/main" val="3799547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60A63-474E-1143-8040-5CF9037975CB}"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013DF-1BBD-3547-8ED8-967F630AD9C5}" type="slidenum">
              <a:rPr lang="en-US" smtClean="0"/>
              <a:t>‹#›</a:t>
            </a:fld>
            <a:endParaRPr lang="en-US"/>
          </a:p>
        </p:txBody>
      </p:sp>
    </p:spTree>
    <p:extLst>
      <p:ext uri="{BB962C8B-B14F-4D97-AF65-F5344CB8AC3E}">
        <p14:creationId xmlns:p14="http://schemas.microsoft.com/office/powerpoint/2010/main" val="95758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a:solidFill>
                  <a:schemeClr val="tx1"/>
                </a:solidFill>
                <a:effectLst/>
                <a:latin typeface="ITC Franklin Gothic Std Bk Cd"/>
                <a:ea typeface="ＭＳ Ｐゴシック" pitchFamily="-48" charset="-128"/>
                <a:cs typeface="ＭＳ Ｐゴシック"/>
              </a:rPr>
              <a:t>The purpose of this module is to focus on the importance of asking higher level, inquiry-based questions that lead to increased student discussion, student talking, and overall discourse in middle school mathematics classes. Student discourse leads to greater student engagement and conceptual understanding but is often limited in middle school mathematics classrooms. Additionally, many students who struggle or students with disabilities often lack the prerequisite skills, vocabulary, and working memory to actively engage. The limited engagement can further widen the academic gap. This module is designed to be completed during a full-day professional development, or it may be broken into smaller chunks. The mathematics problems are designed to be completed with partners or in small groups and then discussed with the larger group. </a:t>
            </a:r>
            <a:endParaRPr lang="en-US" sz="1200" kern="1200">
              <a:solidFill>
                <a:schemeClr val="tx1"/>
              </a:solidFill>
              <a:effectLst/>
              <a:latin typeface="ITC Franklin Gothic Std Bk Cd"/>
              <a:ea typeface="ＭＳ Ｐゴシック" pitchFamily="-48" charset="-128"/>
              <a:cs typeface="ＭＳ Ｐゴシック"/>
            </a:endParaRPr>
          </a:p>
          <a:p>
            <a:r>
              <a:rPr lang="en-US" sz="1200" kern="1200">
                <a:solidFill>
                  <a:schemeClr val="tx1"/>
                </a:solidFill>
                <a:effectLst/>
                <a:latin typeface="ITC Franklin Gothic Std Bk Cd"/>
                <a:ea typeface="ＭＳ Ｐゴシック" pitchFamily="-48" charset="-128"/>
                <a:cs typeface="ＭＳ Ｐゴシック"/>
              </a:rPr>
              <a:t> </a:t>
            </a:r>
          </a:p>
          <a:p>
            <a:r>
              <a:rPr lang="en-US" sz="1200" i="1" kern="1200">
                <a:solidFill>
                  <a:schemeClr val="tx1"/>
                </a:solidFill>
                <a:effectLst/>
                <a:latin typeface="ITC Franklin Gothic Std Bk Cd"/>
                <a:ea typeface="ＭＳ Ｐゴシック" pitchFamily="-48" charset="-128"/>
                <a:cs typeface="ＭＳ Ｐゴシック"/>
              </a:rPr>
              <a:t>The handout includes background information, graphs to analyze, vocabulary tables, and student case studies.</a:t>
            </a:r>
            <a:endParaRPr lang="en-US" sz="1200" kern="1200">
              <a:solidFill>
                <a:schemeClr val="tx1"/>
              </a:solidFill>
              <a:effectLst/>
              <a:latin typeface="ITC Franklin Gothic Std Bk Cd"/>
              <a:ea typeface="ＭＳ Ｐゴシック" pitchFamily="-48" charset="-128"/>
              <a:cs typeface="ＭＳ Ｐゴシック"/>
            </a:endParaRPr>
          </a:p>
          <a:p>
            <a:r>
              <a:rPr lang="en-US" sz="1200" kern="1200">
                <a:solidFill>
                  <a:schemeClr val="tx1"/>
                </a:solidFill>
                <a:effectLst/>
                <a:latin typeface="ITC Franklin Gothic Std Bk Cd"/>
                <a:ea typeface="ＭＳ Ｐゴシック" pitchFamily="-48" charset="-128"/>
                <a:cs typeface="ＭＳ Ｐゴシック"/>
              </a:rPr>
              <a:t> </a:t>
            </a:r>
          </a:p>
          <a:p>
            <a:r>
              <a:rPr lang="en-US" sz="1200" b="1" kern="1200">
                <a:solidFill>
                  <a:schemeClr val="tx1"/>
                </a:solidFill>
                <a:effectLst/>
                <a:latin typeface="ITC Franklin Gothic Std Bk Cd"/>
                <a:ea typeface="ＭＳ Ｐゴシック" pitchFamily="-48" charset="-128"/>
                <a:cs typeface="ＭＳ Ｐゴシック"/>
              </a:rPr>
              <a:t>Instructions for using the speaker notes </a:t>
            </a:r>
            <a:endParaRPr lang="en-US" sz="1200" kern="1200">
              <a:solidFill>
                <a:schemeClr val="tx1"/>
              </a:solidFill>
              <a:effectLst/>
              <a:latin typeface="ITC Franklin Gothic Std Bk Cd"/>
              <a:ea typeface="ＭＳ Ｐゴシック" pitchFamily="-48" charset="-128"/>
              <a:cs typeface="ＭＳ Ｐゴシック"/>
            </a:endParaRPr>
          </a:p>
          <a:p>
            <a:r>
              <a:rPr lang="en-US" sz="1200" kern="1200">
                <a:solidFill>
                  <a:schemeClr val="tx1"/>
                </a:solidFill>
                <a:effectLst/>
                <a:latin typeface="ITC Franklin Gothic Std Bk Cd"/>
                <a:ea typeface="ＭＳ Ｐゴシック" pitchFamily="-48" charset="-128"/>
                <a:cs typeface="ＭＳ Ｐゴシック"/>
              </a:rPr>
              <a:t>• Text formatted in standard font is intended to be read aloud or paraphrased by the facilitator. </a:t>
            </a:r>
          </a:p>
          <a:p>
            <a:r>
              <a:rPr lang="en-US" sz="1200" kern="1200">
                <a:solidFill>
                  <a:schemeClr val="tx1"/>
                </a:solidFill>
                <a:effectLst/>
                <a:latin typeface="ITC Franklin Gothic Std Bk Cd"/>
                <a:ea typeface="ＭＳ Ｐゴシック" pitchFamily="-48" charset="-128"/>
                <a:cs typeface="ＭＳ Ｐゴシック"/>
              </a:rPr>
              <a:t>• Text formatted in italics is intended as directions or notes for the facilitator; italicized text is not meant to be read aloud. </a:t>
            </a:r>
          </a:p>
          <a:p>
            <a:r>
              <a:rPr lang="en-US" sz="1200" kern="1200">
                <a:solidFill>
                  <a:schemeClr val="tx1"/>
                </a:solidFill>
                <a:effectLst/>
                <a:latin typeface="ITC Franklin Gothic Std Bk Cd"/>
                <a:ea typeface="ＭＳ Ｐゴシック" pitchFamily="-48" charset="-128"/>
                <a:cs typeface="ＭＳ Ｐゴシック"/>
              </a:rPr>
              <a:t> </a:t>
            </a:r>
          </a:p>
          <a:p>
            <a:r>
              <a:rPr lang="en-US" sz="1200" i="1" kern="1200">
                <a:solidFill>
                  <a:schemeClr val="tx1"/>
                </a:solidFill>
                <a:effectLst/>
                <a:latin typeface="ITC Franklin Gothic Std Bk Cd"/>
                <a:ea typeface="ＭＳ Ｐゴシック" pitchFamily="-48" charset="-128"/>
                <a:cs typeface="ＭＳ Ｐゴシック"/>
              </a:rPr>
              <a:t>Welcome participants to the training. Introduce yourself (or yourselves) as the facilitator(s) and briefly cite your professional experience in regard to mathematics instruction and supporting students who struggle and students with disabilities in mathematics.</a:t>
            </a:r>
          </a:p>
          <a:p>
            <a:endParaRPr lang="en-US" sz="1200" i="1" kern="120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a:solidFill>
                  <a:schemeClr val="tx1"/>
                </a:solidFill>
                <a:effectLst/>
                <a:latin typeface="ITC Franklin Gothic Std Bk Cd"/>
                <a:ea typeface="ＭＳ Ｐゴシック" pitchFamily="-48" charset="-128"/>
                <a:cs typeface="ＭＳ Ｐゴシック"/>
              </a:rPr>
              <a:t>Although permission to reprint this publication is not necessary, the citation should be as follows:</a:t>
            </a:r>
            <a:r>
              <a:rPr lang="en-US" sz="1200" kern="1200">
                <a:solidFill>
                  <a:schemeClr val="tx1"/>
                </a:solidFill>
                <a:effectLst/>
                <a:latin typeface="ITC Franklin Gothic Std Bk Cd"/>
                <a:ea typeface="ＭＳ Ｐゴシック" pitchFamily="-48" charset="-128"/>
                <a:cs typeface="ＭＳ Ｐゴシック"/>
              </a:rPr>
              <a:t> </a:t>
            </a:r>
            <a:r>
              <a:rPr lang="en-US" sz="1200" i="1" kern="1200">
                <a:solidFill>
                  <a:schemeClr val="tx1"/>
                </a:solidFill>
                <a:effectLst/>
                <a:latin typeface="ITC Franklin Gothic Std Bk Cd"/>
                <a:ea typeface="ＭＳ Ｐゴシック" pitchFamily="-48" charset="-128"/>
                <a:cs typeface="ＭＳ Ｐゴシック"/>
              </a:rPr>
              <a:t>American Institutes for Research. (2022). Increasing inquiry-based questions in middle school mathematics classrooms: Expanding middle school students’ understanding of algebraic reasoning for students with disabilities</a:t>
            </a:r>
            <a:r>
              <a:rPr lang="en-US" sz="1200" kern="1200">
                <a:solidFill>
                  <a:schemeClr val="tx1"/>
                </a:solidFill>
                <a:effectLst/>
                <a:latin typeface="ITC Franklin Gothic Std Bk Cd"/>
                <a:ea typeface="ＭＳ Ｐゴシック" pitchFamily="-48" charset="-128"/>
                <a:cs typeface="ＭＳ Ｐゴシック"/>
              </a:rPr>
              <a:t>. Office of Special Education Programs, U.S. Department of Education. </a:t>
            </a:r>
            <a:endParaRPr lang="en-US"/>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1</a:t>
            </a:fld>
            <a:endParaRPr lang="en-US"/>
          </a:p>
        </p:txBody>
      </p:sp>
    </p:spTree>
    <p:extLst>
      <p:ext uri="{BB962C8B-B14F-4D97-AF65-F5344CB8AC3E}">
        <p14:creationId xmlns:p14="http://schemas.microsoft.com/office/powerpoint/2010/main" val="1502405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Have participants complete the problem on chart paper or Jamboard and then share how they solved. Ask participants how they solved was different or similar to others.]</a:t>
            </a:r>
          </a:p>
        </p:txBody>
      </p:sp>
      <p:sp>
        <p:nvSpPr>
          <p:cNvPr id="4" name="Slide Number Placeholder 3"/>
          <p:cNvSpPr>
            <a:spLocks noGrp="1"/>
          </p:cNvSpPr>
          <p:nvPr>
            <p:ph type="sldNum" sz="quarter" idx="5"/>
          </p:nvPr>
        </p:nvSpPr>
        <p:spPr/>
        <p:txBody>
          <a:bodyPr/>
          <a:lstStyle/>
          <a:p>
            <a:fld id="{2BC013DF-1BBD-3547-8ED8-967F630AD9C5}" type="slidenum">
              <a:rPr lang="en-US" smtClean="0"/>
              <a:t>10</a:t>
            </a:fld>
            <a:endParaRPr lang="en-US"/>
          </a:p>
        </p:txBody>
      </p:sp>
    </p:spTree>
    <p:extLst>
      <p:ext uri="{BB962C8B-B14F-4D97-AF65-F5344CB8AC3E}">
        <p14:creationId xmlns:p14="http://schemas.microsoft.com/office/powerpoint/2010/main" val="34161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[First, ask participants to respond to the first part of the question. In this example, the student shows that they have an understanding of how to find unit rates. Then click to the next slide to see the next part of the question. The next part of the question shows that the student lacks the understanding of why or conceptual understanding of unit rates. The student understands the process but cannot apply it.]</a:t>
            </a:r>
          </a:p>
          <a:p>
            <a:endParaRPr lang="en-US"/>
          </a:p>
          <a:p>
            <a:r>
              <a:rPr lang="en-US"/>
              <a:t>How can we describe the student’s understanding of how to solve? How can we describe the student’s understanding of why or how to use unit rates? </a:t>
            </a:r>
          </a:p>
        </p:txBody>
      </p:sp>
      <p:sp>
        <p:nvSpPr>
          <p:cNvPr id="4" name="Slide Number Placeholder 3"/>
          <p:cNvSpPr>
            <a:spLocks noGrp="1"/>
          </p:cNvSpPr>
          <p:nvPr>
            <p:ph type="sldNum" sz="quarter" idx="5"/>
          </p:nvPr>
        </p:nvSpPr>
        <p:spPr/>
        <p:txBody>
          <a:bodyPr/>
          <a:lstStyle/>
          <a:p>
            <a:fld id="{2BC013DF-1BBD-3547-8ED8-967F630AD9C5}" type="slidenum">
              <a:rPr lang="en-US" smtClean="0"/>
              <a:t>12</a:t>
            </a:fld>
            <a:endParaRPr lang="en-US"/>
          </a:p>
        </p:txBody>
      </p:sp>
    </p:spTree>
    <p:extLst>
      <p:ext uri="{BB962C8B-B14F-4D97-AF65-F5344CB8AC3E}">
        <p14:creationId xmlns:p14="http://schemas.microsoft.com/office/powerpoint/2010/main" val="374284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Does the student have the same understanding of unit rates as you first assumed? Why? How can we describe the student’s understanding of how to solve? How can we describe the student’s understanding of why or how to use unit rates? If we simply ask students to complete the procedure, we do not know if they truly understand the concept. By asking an application question, we see that the student just simply divides by the amount, without truly understanding why we are doing this process.</a:t>
            </a:r>
          </a:p>
        </p:txBody>
      </p:sp>
      <p:sp>
        <p:nvSpPr>
          <p:cNvPr id="4" name="Slide Number Placeholder 3"/>
          <p:cNvSpPr>
            <a:spLocks noGrp="1"/>
          </p:cNvSpPr>
          <p:nvPr>
            <p:ph type="sldNum" sz="quarter" idx="5"/>
          </p:nvPr>
        </p:nvSpPr>
        <p:spPr/>
        <p:txBody>
          <a:bodyPr/>
          <a:lstStyle/>
          <a:p>
            <a:fld id="{2BC013DF-1BBD-3547-8ED8-967F630AD9C5}" type="slidenum">
              <a:rPr lang="en-US" smtClean="0"/>
              <a:t>13</a:t>
            </a:fld>
            <a:endParaRPr lang="en-US"/>
          </a:p>
        </p:txBody>
      </p:sp>
    </p:spTree>
    <p:extLst>
      <p:ext uri="{BB962C8B-B14F-4D97-AF65-F5344CB8AC3E}">
        <p14:creationId xmlns:p14="http://schemas.microsoft.com/office/powerpoint/2010/main" val="1522579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common skill deficits in students with mathematic difficulties. We will go into more detail about each of these deficits on the next slides.</a:t>
            </a:r>
          </a:p>
        </p:txBody>
      </p:sp>
      <p:sp>
        <p:nvSpPr>
          <p:cNvPr id="4" name="Slide Number Placeholder 3"/>
          <p:cNvSpPr>
            <a:spLocks noGrp="1"/>
          </p:cNvSpPr>
          <p:nvPr>
            <p:ph type="sldNum" sz="quarter" idx="5"/>
          </p:nvPr>
        </p:nvSpPr>
        <p:spPr/>
        <p:txBody>
          <a:bodyPr/>
          <a:lstStyle/>
          <a:p>
            <a:fld id="{2BC013DF-1BBD-3547-8ED8-967F630AD9C5}" type="slidenum">
              <a:rPr lang="en-US" smtClean="0"/>
              <a:t>14</a:t>
            </a:fld>
            <a:endParaRPr lang="en-US"/>
          </a:p>
        </p:txBody>
      </p:sp>
    </p:spTree>
    <p:extLst>
      <p:ext uri="{BB962C8B-B14F-4D97-AF65-F5344CB8AC3E}">
        <p14:creationId xmlns:p14="http://schemas.microsoft.com/office/powerpoint/2010/main" val="239208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Working memory affects number computations, specifically strategy use. Often, students will use inefficient strategies, such as counting all, and do not remember or use the strategies correctly. When the student takes so much time and “clogs” the working memory, problem solving, and multistep problems can provide greater challenges. Working memory affects word problem solving and multistep problem solving because the student must store so much information and can tire easily, thus forgetting to do additional steps or check the reasonableness of their answers.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Think of reading and fluency. When a student takes a long time to read, they get tired, and comprehension lowers. This is also true of math and working memory.</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15</a:t>
            </a:fld>
            <a:endParaRPr lang="en-US"/>
          </a:p>
        </p:txBody>
      </p:sp>
    </p:spTree>
    <p:extLst>
      <p:ext uri="{BB962C8B-B14F-4D97-AF65-F5344CB8AC3E}">
        <p14:creationId xmlns:p14="http://schemas.microsoft.com/office/powerpoint/2010/main" val="453405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Students with a strong number sense in early elementary school are more successful in later grades. A more developed number sense leads to flexibility of number decomposition (Siegler, 1988) and an understanding of counting principles, such as cardinality, order, and abstraction (Geary, 2004). The mastery of number sense, flexibility in counting, and decomposing is essential for long-term conceptual understanding. </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16</a:t>
            </a:fld>
            <a:endParaRPr lang="en-US"/>
          </a:p>
        </p:txBody>
      </p:sp>
    </p:spTree>
    <p:extLst>
      <p:ext uri="{BB962C8B-B14F-4D97-AF65-F5344CB8AC3E}">
        <p14:creationId xmlns:p14="http://schemas.microsoft.com/office/powerpoint/2010/main" val="2771242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a look at these examples. What do you notice? Although the math is considered basic, or more elementary, it can impact students in middle school. What errors are evident? What misconceptions are evident? For students with mathematics difficulties, number sense challenges become very evident when they are completing basic computations within more demanding tasks, such as finding area or perimeter, unit rates, and so forth. Consider these errors. The student has no concept of reasonability. We often see this play out when a student writes down whatever number is shown on the calculator or select the answer choice that is “way out in left field.” How do you see number sense affecting your students’ abilities to be successful in your class?</a:t>
            </a:r>
          </a:p>
        </p:txBody>
      </p:sp>
      <p:sp>
        <p:nvSpPr>
          <p:cNvPr id="4" name="Slide Number Placeholder 3"/>
          <p:cNvSpPr>
            <a:spLocks noGrp="1"/>
          </p:cNvSpPr>
          <p:nvPr>
            <p:ph type="sldNum" sz="quarter" idx="5"/>
          </p:nvPr>
        </p:nvSpPr>
        <p:spPr/>
        <p:txBody>
          <a:bodyPr/>
          <a:lstStyle/>
          <a:p>
            <a:fld id="{2BC013DF-1BBD-3547-8ED8-967F630AD9C5}" type="slidenum">
              <a:rPr lang="en-US" smtClean="0"/>
              <a:t>17</a:t>
            </a:fld>
            <a:endParaRPr lang="en-US"/>
          </a:p>
        </p:txBody>
      </p:sp>
    </p:spTree>
    <p:extLst>
      <p:ext uri="{BB962C8B-B14F-4D97-AF65-F5344CB8AC3E}">
        <p14:creationId xmlns:p14="http://schemas.microsoft.com/office/powerpoint/2010/main" val="951087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[Set a timer for 3 minutes. Have participants brainstorm all the symbols students see or are introduced to in Grades 6 – 8. Click for animations. Then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[Click for animation.] </a:t>
            </a:r>
            <a:r>
              <a:rPr lang="en-US" sz="1200" kern="1200">
                <a:solidFill>
                  <a:schemeClr val="tx1"/>
                </a:solidFill>
                <a:effectLst/>
                <a:latin typeface="+mn-lt"/>
                <a:ea typeface="+mn-ea"/>
                <a:cs typeface="+mn-cs"/>
              </a:rPr>
              <a:t>Teachers often move too quickly to symbolic representations and do not directly teach the meaning of mathematical symbols. For example, for many students, the equals sign means “answer” rather than “the same as.” A lack of a full understanding of the equals sign affects number sense and computational understanding. In the future, this lack of understanding can affect understanding of equations and can lead to challenges when students are trying to balance equations.</a:t>
            </a:r>
          </a:p>
          <a:p>
            <a:endParaRPr lang="en-US" i="1"/>
          </a:p>
        </p:txBody>
      </p:sp>
      <p:sp>
        <p:nvSpPr>
          <p:cNvPr id="4" name="Slide Number Placeholder 3"/>
          <p:cNvSpPr>
            <a:spLocks noGrp="1"/>
          </p:cNvSpPr>
          <p:nvPr>
            <p:ph type="sldNum" sz="quarter" idx="5"/>
          </p:nvPr>
        </p:nvSpPr>
        <p:spPr/>
        <p:txBody>
          <a:bodyPr/>
          <a:lstStyle/>
          <a:p>
            <a:fld id="{2BC013DF-1BBD-3547-8ED8-967F630AD9C5}" type="slidenum">
              <a:rPr lang="en-US" smtClean="0"/>
              <a:t>18</a:t>
            </a:fld>
            <a:endParaRPr lang="en-US"/>
          </a:p>
        </p:txBody>
      </p:sp>
    </p:spTree>
    <p:extLst>
      <p:ext uri="{BB962C8B-B14F-4D97-AF65-F5344CB8AC3E}">
        <p14:creationId xmlns:p14="http://schemas.microsoft.com/office/powerpoint/2010/main" val="2531255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Whole-number computation is important and a key foundational skill for students exiting elementary school and should be part of instruction starting as early as kindergarten. For students receiving intervention support, whole-number computation can be challenging and may be impacted by working memory, as well as by a student’s understanding of how numbers are related to one another, such as the concept of part-part-whole within fact families, how numbers are related, or how to use strategies efficiently. Often, students with mathematical difficulties have delays in both process or conceptual understanding, as well as procedural fluency, which may result in inefficient or incorrect strategy use, thus leading to greater confusion.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What does mastery of facts mean? Ideally, by the end of Grade 5, if students were given an addition, subtraction, multiplication, and division sheet with 100 questions, they could correctly solve at least 80% of the problems on all sheets within 1 minute for each sheet.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does whole-number computational skills affect student understanding in your class? </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19</a:t>
            </a:fld>
            <a:endParaRPr lang="en-US"/>
          </a:p>
        </p:txBody>
      </p:sp>
    </p:spTree>
    <p:extLst>
      <p:ext uri="{BB962C8B-B14F-4D97-AF65-F5344CB8AC3E}">
        <p14:creationId xmlns:p14="http://schemas.microsoft.com/office/powerpoint/2010/main" val="1077990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Word problems are often the way students are tested to measure their understanding of computational skills yet are often challenged as a result of reading skills, mathematical vocabulary, working memory, and basic number sense. The other challenge with word problems is that students are often not taught efficient strategies to solve. For example, many students rely on key words, an instructional practice that leads to an inability to understand the problem and often leads to an incorrect answer. Students need greater instruction and practice in identification of the schema or problem type with ways to solve that are efficient and can be applied to all word problem types. </a:t>
            </a:r>
          </a:p>
        </p:txBody>
      </p:sp>
      <p:sp>
        <p:nvSpPr>
          <p:cNvPr id="4" name="Slide Number Placeholder 3"/>
          <p:cNvSpPr>
            <a:spLocks noGrp="1"/>
          </p:cNvSpPr>
          <p:nvPr>
            <p:ph type="sldNum" sz="quarter" idx="5"/>
          </p:nvPr>
        </p:nvSpPr>
        <p:spPr/>
        <p:txBody>
          <a:bodyPr/>
          <a:lstStyle/>
          <a:p>
            <a:fld id="{2BC013DF-1BBD-3547-8ED8-967F630AD9C5}" type="slidenum">
              <a:rPr lang="en-US" smtClean="0"/>
              <a:t>20</a:t>
            </a:fld>
            <a:endParaRPr lang="en-US"/>
          </a:p>
        </p:txBody>
      </p:sp>
    </p:spTree>
    <p:extLst>
      <p:ext uri="{BB962C8B-B14F-4D97-AF65-F5344CB8AC3E}">
        <p14:creationId xmlns:p14="http://schemas.microsoft.com/office/powerpoint/2010/main" val="28783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[Read slide.] This is a suggested agenda and can be altered to fit your needs. </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2</a:t>
            </a:fld>
            <a:endParaRPr lang="en-US"/>
          </a:p>
        </p:txBody>
      </p:sp>
    </p:spTree>
    <p:extLst>
      <p:ext uri="{BB962C8B-B14F-4D97-AF65-F5344CB8AC3E}">
        <p14:creationId xmlns:p14="http://schemas.microsoft.com/office/powerpoint/2010/main" val="3671010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problem from the National Assessment of Educational Progress, Grade 8 in 2017. Why might students struggle in solving? (e.g., vocabulary, such as grams, liters, conversion from grams to liters, multi-step). We often take for granted that students will understand all aspects of a problem if we read it to them or provide definitions. But, even if we made sure that students understood grams and liters, they also need to convert and then identify the ratio to ”make the lemonade.”</a:t>
            </a:r>
          </a:p>
          <a:p>
            <a:endParaRPr lang="en-US"/>
          </a:p>
          <a:p>
            <a:r>
              <a:rPr lang="en-US"/>
              <a:t>*See link to NAEP Questions Tool on resources slide.</a:t>
            </a:r>
          </a:p>
        </p:txBody>
      </p:sp>
      <p:sp>
        <p:nvSpPr>
          <p:cNvPr id="4" name="Slide Number Placeholder 3"/>
          <p:cNvSpPr>
            <a:spLocks noGrp="1"/>
          </p:cNvSpPr>
          <p:nvPr>
            <p:ph type="sldNum" sz="quarter" idx="5"/>
          </p:nvPr>
        </p:nvSpPr>
        <p:spPr/>
        <p:txBody>
          <a:bodyPr/>
          <a:lstStyle/>
          <a:p>
            <a:fld id="{2BC013DF-1BBD-3547-8ED8-967F630AD9C5}" type="slidenum">
              <a:rPr lang="en-US" smtClean="0"/>
              <a:t>21</a:t>
            </a:fld>
            <a:endParaRPr lang="en-US"/>
          </a:p>
        </p:txBody>
      </p:sp>
    </p:spTree>
    <p:extLst>
      <p:ext uri="{BB962C8B-B14F-4D97-AF65-F5344CB8AC3E}">
        <p14:creationId xmlns:p14="http://schemas.microsoft.com/office/powerpoint/2010/main" val="3350354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[Read slide. Click for animation.]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0"/>
              <a:t>Think about the word pair. How many shoes do I have if I have a pair? (2) What about a pair of socks? (2) When you have a pair of pants, how many pants do you have? (1)</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22</a:t>
            </a:fld>
            <a:endParaRPr lang="en-US"/>
          </a:p>
        </p:txBody>
      </p:sp>
    </p:spTree>
    <p:extLst>
      <p:ext uri="{BB962C8B-B14F-4D97-AF65-F5344CB8AC3E}">
        <p14:creationId xmlns:p14="http://schemas.microsoft.com/office/powerpoint/2010/main" val="1761802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Math vocabulary is challenging. Either teachers do not explicitly teach, assume the student already understands the word, or do not practice using precise language, leading to confusion or lack of understanding. Consider these examples. </a:t>
            </a:r>
            <a:r>
              <a:rPr lang="en-US" i="1"/>
              <a:t>[Read slide. Click for animation after reading last bullet.]</a:t>
            </a:r>
          </a:p>
        </p:txBody>
      </p:sp>
      <p:sp>
        <p:nvSpPr>
          <p:cNvPr id="4" name="Slide Number Placeholder 3"/>
          <p:cNvSpPr>
            <a:spLocks noGrp="1"/>
          </p:cNvSpPr>
          <p:nvPr>
            <p:ph type="sldNum" sz="quarter" idx="5"/>
          </p:nvPr>
        </p:nvSpPr>
        <p:spPr/>
        <p:txBody>
          <a:bodyPr/>
          <a:lstStyle/>
          <a:p>
            <a:fld id="{2BC013DF-1BBD-3547-8ED8-967F630AD9C5}" type="slidenum">
              <a:rPr lang="en-US" smtClean="0"/>
              <a:t>23</a:t>
            </a:fld>
            <a:endParaRPr lang="en-US"/>
          </a:p>
        </p:txBody>
      </p:sp>
    </p:spTree>
    <p:extLst>
      <p:ext uri="{BB962C8B-B14F-4D97-AF65-F5344CB8AC3E}">
        <p14:creationId xmlns:p14="http://schemas.microsoft.com/office/powerpoint/2010/main" val="2333014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Self-regulation is essential for all students but tends to be a weakness for students with mathematics difficulty. To increase self-regulation, we need to empower students to feel more autonomy, a sense of understanding or relatedness to the material—seeing that mathematics is important—and competence or confidence in being successful with difficult work. When teachers support students, they explicitly teach strategies that lead to deeper understanding, and students tend to increase self-regulation and often are more engaged in their own learning! </a:t>
            </a:r>
          </a:p>
        </p:txBody>
      </p:sp>
      <p:sp>
        <p:nvSpPr>
          <p:cNvPr id="4" name="Slide Number Placeholder 3"/>
          <p:cNvSpPr>
            <a:spLocks noGrp="1"/>
          </p:cNvSpPr>
          <p:nvPr>
            <p:ph type="sldNum" sz="quarter" idx="5"/>
          </p:nvPr>
        </p:nvSpPr>
        <p:spPr/>
        <p:txBody>
          <a:bodyPr/>
          <a:lstStyle/>
          <a:p>
            <a:fld id="{2BC013DF-1BBD-3547-8ED8-967F630AD9C5}" type="slidenum">
              <a:rPr lang="en-US" smtClean="0"/>
              <a:t>24</a:t>
            </a:fld>
            <a:endParaRPr lang="en-US"/>
          </a:p>
        </p:txBody>
      </p:sp>
    </p:spTree>
    <p:extLst>
      <p:ext uri="{BB962C8B-B14F-4D97-AF65-F5344CB8AC3E}">
        <p14:creationId xmlns:p14="http://schemas.microsoft.com/office/powerpoint/2010/main" val="3775782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we think about self-regulation, we often think about it paired with motivation. For students in middle school, they have been stuck in this cycle for many years and often feel like they cannot ever improve, Thus, teachers are challenged with kids who say they hate mathematics or that they are not good at it because of this cycle. Utilizing strong instructional practices and scaffolds can help to break the cycle for students with mathematics difficulties. </a:t>
            </a:r>
          </a:p>
        </p:txBody>
      </p:sp>
      <p:sp>
        <p:nvSpPr>
          <p:cNvPr id="4" name="Slide Number Placeholder 3"/>
          <p:cNvSpPr>
            <a:spLocks noGrp="1"/>
          </p:cNvSpPr>
          <p:nvPr>
            <p:ph type="sldNum" sz="quarter" idx="5"/>
          </p:nvPr>
        </p:nvSpPr>
        <p:spPr/>
        <p:txBody>
          <a:bodyPr/>
          <a:lstStyle/>
          <a:p>
            <a:fld id="{2BC013DF-1BBD-3547-8ED8-967F630AD9C5}" type="slidenum">
              <a:rPr lang="en-US" smtClean="0"/>
              <a:t>25</a:t>
            </a:fld>
            <a:endParaRPr lang="en-US"/>
          </a:p>
        </p:txBody>
      </p:sp>
    </p:spTree>
    <p:extLst>
      <p:ext uri="{BB962C8B-B14F-4D97-AF65-F5344CB8AC3E}">
        <p14:creationId xmlns:p14="http://schemas.microsoft.com/office/powerpoint/2010/main" val="314713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26</a:t>
            </a:fld>
            <a:endParaRPr lang="en-US"/>
          </a:p>
        </p:txBody>
      </p:sp>
    </p:spTree>
    <p:extLst>
      <p:ext uri="{BB962C8B-B14F-4D97-AF65-F5344CB8AC3E}">
        <p14:creationId xmlns:p14="http://schemas.microsoft.com/office/powerpoint/2010/main" val="3019160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discuss question types, we need to consider how the use of questions fit into a math classroom. In math research, we hear a lot about discourse, but what is discourse</a:t>
            </a:r>
            <a:r>
              <a:rPr lang="en-US" i="0"/>
              <a:t>? </a:t>
            </a:r>
          </a:p>
          <a:p>
            <a:endParaRPr lang="en-US" i="1"/>
          </a:p>
          <a:p>
            <a:r>
              <a:rPr lang="en-US" i="1"/>
              <a:t>[Have small groups discuss and share.]</a:t>
            </a:r>
            <a:br>
              <a:rPr lang="en-US" i="1"/>
            </a:br>
            <a:endParaRPr lang="en-US" i="1"/>
          </a:p>
        </p:txBody>
      </p:sp>
      <p:sp>
        <p:nvSpPr>
          <p:cNvPr id="4" name="Slide Number Placeholder 3"/>
          <p:cNvSpPr>
            <a:spLocks noGrp="1"/>
          </p:cNvSpPr>
          <p:nvPr>
            <p:ph type="sldNum" sz="quarter" idx="5"/>
          </p:nvPr>
        </p:nvSpPr>
        <p:spPr/>
        <p:txBody>
          <a:bodyPr/>
          <a:lstStyle/>
          <a:p>
            <a:fld id="{2BC013DF-1BBD-3547-8ED8-967F630AD9C5}" type="slidenum">
              <a:rPr lang="en-US" smtClean="0"/>
              <a:t>28</a:t>
            </a:fld>
            <a:endParaRPr lang="en-US"/>
          </a:p>
        </p:txBody>
      </p:sp>
    </p:spTree>
    <p:extLst>
      <p:ext uri="{BB962C8B-B14F-4D97-AF65-F5344CB8AC3E}">
        <p14:creationId xmlns:p14="http://schemas.microsoft.com/office/powerpoint/2010/main" val="1007058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a:p>
            <a:r>
              <a:rPr lang="en-US" i="1"/>
              <a:t>[Following discussion]</a:t>
            </a:r>
            <a:br>
              <a:rPr lang="en-US" i="1"/>
            </a:br>
            <a:r>
              <a:rPr lang="en-US" i="0"/>
              <a:t>For discourse to be evident in the classroom, we need to create a learning environment in which students feel and see success. For students with mathematics difficulties, this means that teachers need to be intentional and purposeful in using evidence-based practices, such as working solved problems, using multiple representations often referred to as concrete-representational-abstract, explicitly teaching effective strategies and cognitive strategy instruction, and motivation strategies that can lead to increased self-regulation. </a:t>
            </a:r>
          </a:p>
          <a:p>
            <a:endParaRPr lang="en-US" i="0"/>
          </a:p>
          <a:p>
            <a:r>
              <a:rPr lang="en-US" i="1"/>
              <a:t>[Click for animation]</a:t>
            </a:r>
          </a:p>
          <a:p>
            <a:r>
              <a:rPr lang="en-US" i="0"/>
              <a:t>When students are successful and developing conceptual understanding, they are more likely to be engaged and have the skills to actively participate in classroom discussions. When this happens, a teacher is truly increasing classroom discourse. </a:t>
            </a:r>
            <a:endParaRPr lang="en-US" i="1"/>
          </a:p>
        </p:txBody>
      </p:sp>
      <p:sp>
        <p:nvSpPr>
          <p:cNvPr id="4" name="Slide Number Placeholder 3"/>
          <p:cNvSpPr>
            <a:spLocks noGrp="1"/>
          </p:cNvSpPr>
          <p:nvPr>
            <p:ph type="sldNum" sz="quarter" idx="5"/>
          </p:nvPr>
        </p:nvSpPr>
        <p:spPr/>
        <p:txBody>
          <a:bodyPr/>
          <a:lstStyle/>
          <a:p>
            <a:fld id="{2BC013DF-1BBD-3547-8ED8-967F630AD9C5}" type="slidenum">
              <a:rPr lang="en-US" smtClean="0"/>
              <a:t>29</a:t>
            </a:fld>
            <a:endParaRPr lang="en-US"/>
          </a:p>
        </p:txBody>
      </p:sp>
    </p:spTree>
    <p:extLst>
      <p:ext uri="{BB962C8B-B14F-4D97-AF65-F5344CB8AC3E}">
        <p14:creationId xmlns:p14="http://schemas.microsoft.com/office/powerpoint/2010/main" val="814082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30</a:t>
            </a:fld>
            <a:endParaRPr lang="en-US"/>
          </a:p>
        </p:txBody>
      </p:sp>
    </p:spTree>
    <p:extLst>
      <p:ext uri="{BB962C8B-B14F-4D97-AF65-F5344CB8AC3E}">
        <p14:creationId xmlns:p14="http://schemas.microsoft.com/office/powerpoint/2010/main" val="4167247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easy to direct teachers to include inquiry-based questions, but what does that mean? Here are two examples of common ways to think about questions. The main triangle is Blooms Taxonomy. In a majority of classrooms, questions tend to be more Level 1: Remembering. This can include asking students for a formula, an answer, the procedures. It is about the student simply recalling or remembering. In classrooms we also see some Level 2: Understand questions. These questions are often evident in the warm-up, with a follow-up in asking students to go deeper in understanding or how they solved. Level 3 can be a bit more challenging to include in the classroom “lecture” portion but is often evident in practice or homework. Levels 4, 5, and 6 tend to be more challenging to incorporate in middle school classrooms. These higher level questions tend to be part of a project or require examining or analyzing worked samples. </a:t>
            </a:r>
          </a:p>
          <a:p>
            <a:endParaRPr lang="en-US"/>
          </a:p>
          <a:p>
            <a:r>
              <a:rPr lang="en-US"/>
              <a:t>Another common framework for organizing questions is Costa’s Level of Questioning, sometimes referred to as Costa’s Level of Inquiry. Costa has only three levels, but they are similar to Bloom’s Taxonomy, with Level 1 more of Level 1 and 2 from Bloom’s Taxonomy. </a:t>
            </a:r>
          </a:p>
          <a:p>
            <a:endParaRPr lang="en-US"/>
          </a:p>
          <a:p>
            <a:r>
              <a:rPr lang="en-US"/>
              <a:t>For more information, see https://www.math.toronto.edu/writing/BloomsTaxonomy.pdf, http://www.ccconline.org/wp-content/uploads/2013/11/Bloomstaxonomyformath.pdf, https://www.asd5.org/cms/lib4/WA01001311/Centricity/Domain/145/Costas.pdf, https://oepos.ca.uky.edu/files/costas_-_question_stems_by_content_area.pdf</a:t>
            </a:r>
          </a:p>
          <a:p>
            <a:endParaRPr lang="en-US"/>
          </a:p>
          <a:p>
            <a:r>
              <a:rPr lang="en-US"/>
              <a:t> </a:t>
            </a:r>
          </a:p>
        </p:txBody>
      </p:sp>
      <p:sp>
        <p:nvSpPr>
          <p:cNvPr id="4" name="Slide Number Placeholder 3"/>
          <p:cNvSpPr>
            <a:spLocks noGrp="1"/>
          </p:cNvSpPr>
          <p:nvPr>
            <p:ph type="sldNum" sz="quarter" idx="5"/>
          </p:nvPr>
        </p:nvSpPr>
        <p:spPr/>
        <p:txBody>
          <a:bodyPr/>
          <a:lstStyle/>
          <a:p>
            <a:fld id="{2BC013DF-1BBD-3547-8ED8-967F630AD9C5}" type="slidenum">
              <a:rPr lang="en-US" smtClean="0"/>
              <a:t>33</a:t>
            </a:fld>
            <a:endParaRPr lang="en-US"/>
          </a:p>
        </p:txBody>
      </p:sp>
    </p:spTree>
    <p:extLst>
      <p:ext uri="{BB962C8B-B14F-4D97-AF65-F5344CB8AC3E}">
        <p14:creationId xmlns:p14="http://schemas.microsoft.com/office/powerpoint/2010/main" val="25683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[Read slide.]</a:t>
            </a:r>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3</a:t>
            </a:fld>
            <a:endParaRPr lang="en-US"/>
          </a:p>
        </p:txBody>
      </p:sp>
    </p:spTree>
    <p:extLst>
      <p:ext uri="{BB962C8B-B14F-4D97-AF65-F5344CB8AC3E}">
        <p14:creationId xmlns:p14="http://schemas.microsoft.com/office/powerpoint/2010/main" val="4120790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[Sample question prompts. If time allows, have participants brainstorm questions on large chart paper to be used later in session. Additional sample questions can be found at http://www.ccconline.org/wp-content/uploads/2013/11/Bloomstaxonomyformath.pdf] </a:t>
            </a:r>
          </a:p>
        </p:txBody>
      </p:sp>
      <p:sp>
        <p:nvSpPr>
          <p:cNvPr id="4" name="Slide Number Placeholder 3"/>
          <p:cNvSpPr>
            <a:spLocks noGrp="1"/>
          </p:cNvSpPr>
          <p:nvPr>
            <p:ph type="sldNum" sz="quarter" idx="5"/>
          </p:nvPr>
        </p:nvSpPr>
        <p:spPr/>
        <p:txBody>
          <a:bodyPr/>
          <a:lstStyle/>
          <a:p>
            <a:fld id="{2BC013DF-1BBD-3547-8ED8-967F630AD9C5}" type="slidenum">
              <a:rPr lang="en-US" smtClean="0"/>
              <a:t>34</a:t>
            </a:fld>
            <a:endParaRPr lang="en-US"/>
          </a:p>
        </p:txBody>
      </p:sp>
    </p:spTree>
    <p:extLst>
      <p:ext uri="{BB962C8B-B14F-4D97-AF65-F5344CB8AC3E}">
        <p14:creationId xmlns:p14="http://schemas.microsoft.com/office/powerpoint/2010/main" val="4240939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[Read slide.]</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35</a:t>
            </a:fld>
            <a:endParaRPr lang="en-US"/>
          </a:p>
        </p:txBody>
      </p:sp>
    </p:spTree>
    <p:extLst>
      <p:ext uri="{BB962C8B-B14F-4D97-AF65-F5344CB8AC3E}">
        <p14:creationId xmlns:p14="http://schemas.microsoft.com/office/powerpoint/2010/main" val="795989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90000"/>
              </a:lnSpc>
              <a:spcBef>
                <a:spcPts val="500"/>
              </a:spcBef>
              <a:buFontTx/>
              <a:buNone/>
            </a:pPr>
            <a:r>
              <a:rPr lang="en-US">
                <a:cs typeface="Calibri"/>
              </a:rPr>
              <a:t>Many times, we think about scaffolds only within Universal Design for Learning rather than as a part regular part of instruction and a means to increase student discourse. Understanding scaffolds is key to meeting the needs of students who struggle, as well as the needs of ALL students. These are examples that the general educator or special educator can think about when working with students with math difficulty. </a:t>
            </a:r>
            <a:r>
              <a:rPr lang="en-US" i="1">
                <a:cs typeface="Calibri"/>
              </a:rPr>
              <a:t>[Read slide.]</a:t>
            </a:r>
          </a:p>
          <a:p>
            <a:pPr marL="457200" lvl="1" indent="0">
              <a:lnSpc>
                <a:spcPct val="90000"/>
              </a:lnSpc>
              <a:spcBef>
                <a:spcPts val="500"/>
              </a:spcBef>
              <a:buFontTx/>
              <a:buNone/>
            </a:pPr>
            <a:endParaRPr lang="en-US" i="1">
              <a:cs typeface="Calibri"/>
            </a:endParaRPr>
          </a:p>
        </p:txBody>
      </p:sp>
      <p:sp>
        <p:nvSpPr>
          <p:cNvPr id="4" name="Slide Number Placeholder 3"/>
          <p:cNvSpPr>
            <a:spLocks noGrp="1"/>
          </p:cNvSpPr>
          <p:nvPr>
            <p:ph type="sldNum" sz="quarter" idx="5"/>
          </p:nvPr>
        </p:nvSpPr>
        <p:spPr/>
        <p:txBody>
          <a:bodyPr/>
          <a:lstStyle/>
          <a:p>
            <a:fld id="{EDC4054C-983C-462B-958E-8FE722B4A3CC}" type="slidenum">
              <a:rPr lang="en-US" smtClean="0"/>
              <a:t>36</a:t>
            </a:fld>
            <a:endParaRPr lang="en-US"/>
          </a:p>
        </p:txBody>
      </p:sp>
    </p:spTree>
    <p:extLst>
      <p:ext uri="{BB962C8B-B14F-4D97-AF65-F5344CB8AC3E}">
        <p14:creationId xmlns:p14="http://schemas.microsoft.com/office/powerpoint/2010/main" val="2146117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[Review slide. Have one participant read as the teacher and the other participant read as the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0"/>
              <a:t>How many questions did the teacher ask? How would you categorize the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i="1"/>
              <a:t>[Participants can categorize by Bloom and/or Costa; these questions are all Level 1 questions. The last question could possibly be Level 2.</a:t>
            </a:r>
            <a:r>
              <a:rPr lang="en-US" i="0"/>
              <a:t> </a:t>
            </a:r>
            <a:r>
              <a:rPr lang="en-US" i="1"/>
              <a:t>Click for animations.]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i="0"/>
              <a:t>Were the questions successful in leading to more discussion? What additional questions could the teacher ask, or how might you change these questions to increase student discussion?</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37</a:t>
            </a:fld>
            <a:endParaRPr lang="en-US"/>
          </a:p>
        </p:txBody>
      </p:sp>
    </p:spTree>
    <p:extLst>
      <p:ext uri="{BB962C8B-B14F-4D97-AF65-F5344CB8AC3E}">
        <p14:creationId xmlns:p14="http://schemas.microsoft.com/office/powerpoint/2010/main" val="535828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[Review slide. Have one participant read as the teacher and the other participant read as the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0"/>
              <a:t>How many questions did the teacher ask? How would you categorize the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i="1"/>
              <a:t>[Click for animations.]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0"/>
              <a:t>Were the questions successful in leading to more discussion? What additional questions could the teacher ask, or how might you change these questions to increase student discussion?</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38</a:t>
            </a:fld>
            <a:endParaRPr lang="en-US"/>
          </a:p>
        </p:txBody>
      </p:sp>
    </p:spTree>
    <p:extLst>
      <p:ext uri="{BB962C8B-B14F-4D97-AF65-F5344CB8AC3E}">
        <p14:creationId xmlns:p14="http://schemas.microsoft.com/office/powerpoint/2010/main" val="2647622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[In small groups, have participants discuss and then share.]</a:t>
            </a:r>
          </a:p>
        </p:txBody>
      </p:sp>
      <p:sp>
        <p:nvSpPr>
          <p:cNvPr id="4" name="Slide Number Placeholder 3"/>
          <p:cNvSpPr>
            <a:spLocks noGrp="1"/>
          </p:cNvSpPr>
          <p:nvPr>
            <p:ph type="sldNum" sz="quarter" idx="5"/>
          </p:nvPr>
        </p:nvSpPr>
        <p:spPr/>
        <p:txBody>
          <a:bodyPr/>
          <a:lstStyle/>
          <a:p>
            <a:fld id="{2BC013DF-1BBD-3547-8ED8-967F630AD9C5}" type="slidenum">
              <a:rPr lang="en-US" smtClean="0"/>
              <a:t>39</a:t>
            </a:fld>
            <a:endParaRPr lang="en-US"/>
          </a:p>
        </p:txBody>
      </p:sp>
    </p:spTree>
    <p:extLst>
      <p:ext uri="{BB962C8B-B14F-4D97-AF65-F5344CB8AC3E}">
        <p14:creationId xmlns:p14="http://schemas.microsoft.com/office/powerpoint/2010/main" val="269398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a:t>
            </a:r>
          </a:p>
          <a:p>
            <a:endParaRPr lang="en-US" i="1"/>
          </a:p>
          <a:p>
            <a:r>
              <a:rPr lang="en-US"/>
              <a:t>This is an actual conversation in a middle school classroom from a math project. What do you notice? Any wonderings? Yes, this is an actual conversation, and the students were not cut from the transcript; the teacher did not allow time for discussion. Considering this conversation, what is the role of the teacher? </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40</a:t>
            </a:fld>
            <a:endParaRPr lang="en-US"/>
          </a:p>
        </p:txBody>
      </p:sp>
    </p:spTree>
    <p:extLst>
      <p:ext uri="{BB962C8B-B14F-4D97-AF65-F5344CB8AC3E}">
        <p14:creationId xmlns:p14="http://schemas.microsoft.com/office/powerpoint/2010/main" val="2495942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[Have participants work in small groups using the sample transcripts. Have participants share and discuss when complete.]</a:t>
            </a:r>
          </a:p>
        </p:txBody>
      </p:sp>
      <p:sp>
        <p:nvSpPr>
          <p:cNvPr id="4" name="Slide Number Placeholder 3"/>
          <p:cNvSpPr>
            <a:spLocks noGrp="1"/>
          </p:cNvSpPr>
          <p:nvPr>
            <p:ph type="sldNum" sz="quarter" idx="5"/>
          </p:nvPr>
        </p:nvSpPr>
        <p:spPr/>
        <p:txBody>
          <a:bodyPr/>
          <a:lstStyle/>
          <a:p>
            <a:fld id="{2BC013DF-1BBD-3547-8ED8-967F630AD9C5}" type="slidenum">
              <a:rPr lang="en-US" smtClean="0"/>
              <a:t>41</a:t>
            </a:fld>
            <a:endParaRPr lang="en-US"/>
          </a:p>
        </p:txBody>
      </p:sp>
    </p:spTree>
    <p:extLst>
      <p:ext uri="{BB962C8B-B14F-4D97-AF65-F5344CB8AC3E}">
        <p14:creationId xmlns:p14="http://schemas.microsoft.com/office/powerpoint/2010/main" val="3097166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[Have teachers complete and then discuss insights. What did they think? Why is it so hard to ask questions that lead to discussion? For special educators who are in co-teaching positions, have them identify ways to support students.]</a:t>
            </a:r>
          </a:p>
          <a:p>
            <a:endParaRPr lang="en-US" i="1"/>
          </a:p>
          <a:p>
            <a:endParaRPr lang="en-US"/>
          </a:p>
        </p:txBody>
      </p:sp>
      <p:sp>
        <p:nvSpPr>
          <p:cNvPr id="4" name="Slide Number Placeholder 3"/>
          <p:cNvSpPr>
            <a:spLocks noGrp="1"/>
          </p:cNvSpPr>
          <p:nvPr>
            <p:ph type="sldNum" sz="quarter" idx="5"/>
          </p:nvPr>
        </p:nvSpPr>
        <p:spPr/>
        <p:txBody>
          <a:bodyPr/>
          <a:lstStyle/>
          <a:p>
            <a:fld id="{63346104-5059-4753-BAEC-91ADA6C083B6}" type="slidenum">
              <a:rPr lang="en-US" smtClean="0"/>
              <a:t>42</a:t>
            </a:fld>
            <a:endParaRPr lang="en-US"/>
          </a:p>
        </p:txBody>
      </p:sp>
    </p:spTree>
    <p:extLst>
      <p:ext uri="{BB962C8B-B14F-4D97-AF65-F5344CB8AC3E}">
        <p14:creationId xmlns:p14="http://schemas.microsoft.com/office/powerpoint/2010/main" val="2901431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a:t>
            </a:r>
          </a:p>
          <a:p>
            <a:endParaRPr lang="en-US" i="1"/>
          </a:p>
          <a:p>
            <a:r>
              <a:rPr lang="en-US"/>
              <a:t>Also consider, what is the role of a special educator. How could an additional adult in the room support discourse and student learning?</a:t>
            </a:r>
          </a:p>
        </p:txBody>
      </p:sp>
      <p:sp>
        <p:nvSpPr>
          <p:cNvPr id="4" name="Slide Number Placeholder 3"/>
          <p:cNvSpPr>
            <a:spLocks noGrp="1"/>
          </p:cNvSpPr>
          <p:nvPr>
            <p:ph type="sldNum" sz="quarter" idx="5"/>
          </p:nvPr>
        </p:nvSpPr>
        <p:spPr/>
        <p:txBody>
          <a:bodyPr/>
          <a:lstStyle/>
          <a:p>
            <a:fld id="{2BC013DF-1BBD-3547-8ED8-967F630AD9C5}" type="slidenum">
              <a:rPr lang="en-US" smtClean="0"/>
              <a:t>43</a:t>
            </a:fld>
            <a:endParaRPr lang="en-US"/>
          </a:p>
        </p:txBody>
      </p:sp>
    </p:spTree>
    <p:extLst>
      <p:ext uri="{BB962C8B-B14F-4D97-AF65-F5344CB8AC3E}">
        <p14:creationId xmlns:p14="http://schemas.microsoft.com/office/powerpoint/2010/main" val="192761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Mathematics is an area in which the skills are highly interconnected, and, when students do not fully develop the foundational skills in elementary school, their learning becomes filled with misconceptions, or they lack conceptual understanding. As math becomes more challenging, the holes and misconceptions in student understanding affect concept development in middle school, which can hinder student understanding of algebraic concepts in high school. This situation becomes a problem because algebra is considered the gateway to other math classes and is often the prerequisite for many postsecondary classes. </a:t>
            </a:r>
          </a:p>
        </p:txBody>
      </p:sp>
      <p:sp>
        <p:nvSpPr>
          <p:cNvPr id="4" name="Slide Number Placeholder 3"/>
          <p:cNvSpPr>
            <a:spLocks noGrp="1"/>
          </p:cNvSpPr>
          <p:nvPr>
            <p:ph type="sldNum" sz="quarter" idx="5"/>
          </p:nvPr>
        </p:nvSpPr>
        <p:spPr/>
        <p:txBody>
          <a:bodyPr/>
          <a:lstStyle/>
          <a:p>
            <a:fld id="{8F4C5DC3-A1E8-4D3A-BBB5-362A811EEAB1}" type="slidenum">
              <a:rPr lang="en-US" smtClean="0"/>
              <a:t>4</a:t>
            </a:fld>
            <a:endParaRPr lang="en-US"/>
          </a:p>
        </p:txBody>
      </p:sp>
    </p:spTree>
    <p:extLst>
      <p:ext uri="{BB962C8B-B14F-4D97-AF65-F5344CB8AC3E}">
        <p14:creationId xmlns:p14="http://schemas.microsoft.com/office/powerpoint/2010/main" val="2173450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a:t>
            </a:r>
          </a:p>
          <a:p>
            <a:endParaRPr lang="en-US" i="1"/>
          </a:p>
          <a:p>
            <a:r>
              <a:rPr lang="en-US" i="0"/>
              <a:t>Although</a:t>
            </a:r>
            <a:r>
              <a:rPr lang="en-US"/>
              <a:t> it is important to think about questions, you also need to consider the types of tasks that you are presenting in class. Too often, tasks are great for practicing a certain problem type but may not be beneficial to classroom discussion and discourse. Consider tasks that may yield different ways to solve, highlight misconceptions, and allow different entry points. </a:t>
            </a:r>
          </a:p>
        </p:txBody>
      </p:sp>
      <p:sp>
        <p:nvSpPr>
          <p:cNvPr id="4" name="Slide Number Placeholder 3"/>
          <p:cNvSpPr>
            <a:spLocks noGrp="1"/>
          </p:cNvSpPr>
          <p:nvPr>
            <p:ph type="sldNum" sz="quarter" idx="5"/>
          </p:nvPr>
        </p:nvSpPr>
        <p:spPr/>
        <p:txBody>
          <a:bodyPr/>
          <a:lstStyle/>
          <a:p>
            <a:fld id="{2BC013DF-1BBD-3547-8ED8-967F630AD9C5}" type="slidenum">
              <a:rPr lang="en-US" smtClean="0"/>
              <a:t>45</a:t>
            </a:fld>
            <a:endParaRPr lang="en-US"/>
          </a:p>
        </p:txBody>
      </p:sp>
    </p:spTree>
    <p:extLst>
      <p:ext uri="{BB962C8B-B14F-4D97-AF65-F5344CB8AC3E}">
        <p14:creationId xmlns:p14="http://schemas.microsoft.com/office/powerpoint/2010/main" val="2880744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 at this problem or task. What do you notice? What level of question? We often think that simply attaching a higher level question to a task will increase engagement. But consider this task. There is only one answer, and the cognitive load is low. </a:t>
            </a:r>
          </a:p>
        </p:txBody>
      </p:sp>
      <p:sp>
        <p:nvSpPr>
          <p:cNvPr id="4" name="Slide Number Placeholder 3"/>
          <p:cNvSpPr>
            <a:spLocks noGrp="1"/>
          </p:cNvSpPr>
          <p:nvPr>
            <p:ph type="sldNum" sz="quarter" idx="5"/>
          </p:nvPr>
        </p:nvSpPr>
        <p:spPr/>
        <p:txBody>
          <a:bodyPr/>
          <a:lstStyle/>
          <a:p>
            <a:fld id="{2BC013DF-1BBD-3547-8ED8-967F630AD9C5}" type="slidenum">
              <a:rPr lang="en-US" smtClean="0"/>
              <a:t>46</a:t>
            </a:fld>
            <a:endParaRPr lang="en-US"/>
          </a:p>
        </p:txBody>
      </p:sp>
    </p:spTree>
    <p:extLst>
      <p:ext uri="{BB962C8B-B14F-4D97-AF65-F5344CB8AC3E}">
        <p14:creationId xmlns:p14="http://schemas.microsoft.com/office/powerpoint/2010/main" val="3434720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makes this task different than the first task? Consider the discussion prior to the answer. What types of questions could you ask? What is the cognitive load in this question compared to the previous question?</a:t>
            </a:r>
          </a:p>
        </p:txBody>
      </p:sp>
      <p:sp>
        <p:nvSpPr>
          <p:cNvPr id="4" name="Slide Number Placeholder 3"/>
          <p:cNvSpPr>
            <a:spLocks noGrp="1"/>
          </p:cNvSpPr>
          <p:nvPr>
            <p:ph type="sldNum" sz="quarter" idx="5"/>
          </p:nvPr>
        </p:nvSpPr>
        <p:spPr/>
        <p:txBody>
          <a:bodyPr/>
          <a:lstStyle/>
          <a:p>
            <a:fld id="{2BC013DF-1BBD-3547-8ED8-967F630AD9C5}" type="slidenum">
              <a:rPr lang="en-US" smtClean="0"/>
              <a:t>47</a:t>
            </a:fld>
            <a:endParaRPr lang="en-US"/>
          </a:p>
        </p:txBody>
      </p:sp>
    </p:spTree>
    <p:extLst>
      <p:ext uri="{BB962C8B-B14F-4D97-AF65-F5344CB8AC3E}">
        <p14:creationId xmlns:p14="http://schemas.microsoft.com/office/powerpoint/2010/main" val="1575650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a:t>
            </a:r>
          </a:p>
          <a:p>
            <a:endParaRPr lang="en-US" i="1"/>
          </a:p>
          <a:p>
            <a:r>
              <a:rPr lang="en-US"/>
              <a:t>We need good questions, but if we do not have tasks that lead to good questions, discourse or discussion is halted before it truly starts. It helps to start with task identification and then pair with good questions. </a:t>
            </a:r>
          </a:p>
        </p:txBody>
      </p:sp>
      <p:sp>
        <p:nvSpPr>
          <p:cNvPr id="4" name="Slide Number Placeholder 3"/>
          <p:cNvSpPr>
            <a:spLocks noGrp="1"/>
          </p:cNvSpPr>
          <p:nvPr>
            <p:ph type="sldNum" sz="quarter" idx="5"/>
          </p:nvPr>
        </p:nvSpPr>
        <p:spPr/>
        <p:txBody>
          <a:bodyPr/>
          <a:lstStyle/>
          <a:p>
            <a:fld id="{2BC013DF-1BBD-3547-8ED8-967F630AD9C5}" type="slidenum">
              <a:rPr lang="en-US" smtClean="0"/>
              <a:t>48</a:t>
            </a:fld>
            <a:endParaRPr lang="en-US"/>
          </a:p>
        </p:txBody>
      </p:sp>
    </p:spTree>
    <p:extLst>
      <p:ext uri="{BB962C8B-B14F-4D97-AF65-F5344CB8AC3E}">
        <p14:creationId xmlns:p14="http://schemas.microsoft.com/office/powerpoint/2010/main" val="1628251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teachers, we sometimes get stuck in a rut, meaning we start to increase student discourse but often with the same question type, for example, we use only calculation explanations, rather than a mix of conceptual and calculation. Consider the types of explanations and the transcripts you just completed. Which type could have led to more discussion? What about your own classroom? Do you tend to seek more conceptual explanations or calculations? </a:t>
            </a:r>
          </a:p>
        </p:txBody>
      </p:sp>
      <p:sp>
        <p:nvSpPr>
          <p:cNvPr id="4" name="Slide Number Placeholder 3"/>
          <p:cNvSpPr>
            <a:spLocks noGrp="1"/>
          </p:cNvSpPr>
          <p:nvPr>
            <p:ph type="sldNum" sz="quarter" idx="5"/>
          </p:nvPr>
        </p:nvSpPr>
        <p:spPr/>
        <p:txBody>
          <a:bodyPr/>
          <a:lstStyle/>
          <a:p>
            <a:fld id="{63346104-5059-4753-BAEC-91ADA6C083B6}" type="slidenum">
              <a:rPr lang="en-US" smtClean="0"/>
              <a:t>49</a:t>
            </a:fld>
            <a:endParaRPr lang="en-US"/>
          </a:p>
        </p:txBody>
      </p:sp>
    </p:spTree>
    <p:extLst>
      <p:ext uri="{BB962C8B-B14F-4D97-AF65-F5344CB8AC3E}">
        <p14:creationId xmlns:p14="http://schemas.microsoft.com/office/powerpoint/2010/main" val="3720940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this sample task within the Grade 6 coherence map from Illustrative Math. This type of task is not a typical computational explanation because the students are not solving. This math task includes worked samples and asks the students to consider how Sam, Joanna, Kiyo, and Erica thought about solving. What additional or follow-up questions could be asked of the students? </a:t>
            </a:r>
          </a:p>
          <a:p>
            <a:endParaRPr lang="en-US"/>
          </a:p>
          <a:p>
            <a:r>
              <a:rPr lang="en-US"/>
              <a:t>What about students who struggle? What scaffolds might they need to assist in understanding?</a:t>
            </a:r>
          </a:p>
        </p:txBody>
      </p:sp>
      <p:sp>
        <p:nvSpPr>
          <p:cNvPr id="4" name="Slide Number Placeholder 3"/>
          <p:cNvSpPr>
            <a:spLocks noGrp="1"/>
          </p:cNvSpPr>
          <p:nvPr>
            <p:ph type="sldNum" sz="quarter" idx="5"/>
          </p:nvPr>
        </p:nvSpPr>
        <p:spPr/>
        <p:txBody>
          <a:bodyPr/>
          <a:lstStyle/>
          <a:p>
            <a:fld id="{2BC013DF-1BBD-3547-8ED8-967F630AD9C5}" type="slidenum">
              <a:rPr lang="en-US" smtClean="0"/>
              <a:t>50</a:t>
            </a:fld>
            <a:endParaRPr lang="en-US"/>
          </a:p>
        </p:txBody>
      </p:sp>
    </p:spTree>
    <p:extLst>
      <p:ext uri="{BB962C8B-B14F-4D97-AF65-F5344CB8AC3E}">
        <p14:creationId xmlns:p14="http://schemas.microsoft.com/office/powerpoint/2010/main" val="3073649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Put participants into groups and assign Questions 1–5 on the next slides per group.] </a:t>
            </a:r>
          </a:p>
          <a:p>
            <a:endParaRPr lang="en-US" i="1"/>
          </a:p>
          <a:p>
            <a:r>
              <a:rPr lang="en-US"/>
              <a:t>One person reads the question, and your “students” answer. As the teacher starts asking questions, one or two “students” begin to stray. A strayer is a student who struggles to stay on task or is not making the necessary connections. As a strayer, think about some of your students who struggle. How would they answer? As the teacher, think about how to scaffold the directions or change the questions so that your strayers can contribute and continue to understand the task.</a:t>
            </a:r>
          </a:p>
        </p:txBody>
      </p:sp>
      <p:sp>
        <p:nvSpPr>
          <p:cNvPr id="4" name="Slide Number Placeholder 3"/>
          <p:cNvSpPr>
            <a:spLocks noGrp="1"/>
          </p:cNvSpPr>
          <p:nvPr>
            <p:ph type="sldNum" sz="quarter" idx="5"/>
          </p:nvPr>
        </p:nvSpPr>
        <p:spPr/>
        <p:txBody>
          <a:bodyPr/>
          <a:lstStyle/>
          <a:p>
            <a:fld id="{2BC013DF-1BBD-3547-8ED8-967F630AD9C5}" type="slidenum">
              <a:rPr lang="en-US" smtClean="0"/>
              <a:t>51</a:t>
            </a:fld>
            <a:endParaRPr lang="en-US"/>
          </a:p>
        </p:txBody>
      </p:sp>
    </p:spTree>
    <p:extLst>
      <p:ext uri="{BB962C8B-B14F-4D97-AF65-F5344CB8AC3E}">
        <p14:creationId xmlns:p14="http://schemas.microsoft.com/office/powerpoint/2010/main" val="2973573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problem from NAEP, Grade 8, medium difficulty, 55% were incorrect</a:t>
            </a:r>
          </a:p>
          <a:p>
            <a:endParaRPr lang="en-US"/>
          </a:p>
          <a:p>
            <a:r>
              <a:rPr lang="en-US"/>
              <a:t>*All NAEP questions are available free of charge at the NAEP Questions tool website. See Resources slide for link</a:t>
            </a:r>
          </a:p>
        </p:txBody>
      </p:sp>
      <p:sp>
        <p:nvSpPr>
          <p:cNvPr id="4" name="Slide Number Placeholder 3"/>
          <p:cNvSpPr>
            <a:spLocks noGrp="1"/>
          </p:cNvSpPr>
          <p:nvPr>
            <p:ph type="sldNum" sz="quarter" idx="5"/>
          </p:nvPr>
        </p:nvSpPr>
        <p:spPr/>
        <p:txBody>
          <a:bodyPr/>
          <a:lstStyle/>
          <a:p>
            <a:fld id="{2BC013DF-1BBD-3547-8ED8-967F630AD9C5}" type="slidenum">
              <a:rPr lang="en-US" smtClean="0"/>
              <a:t>52</a:t>
            </a:fld>
            <a:endParaRPr lang="en-US"/>
          </a:p>
        </p:txBody>
      </p:sp>
    </p:spTree>
    <p:extLst>
      <p:ext uri="{BB962C8B-B14F-4D97-AF65-F5344CB8AC3E}">
        <p14:creationId xmlns:p14="http://schemas.microsoft.com/office/powerpoint/2010/main" val="1457424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problem from NAEP, Grade 8, 2017, only 36% of students solved correctly, medium difficulty </a:t>
            </a:r>
          </a:p>
        </p:txBody>
      </p:sp>
      <p:sp>
        <p:nvSpPr>
          <p:cNvPr id="4" name="Slide Number Placeholder 3"/>
          <p:cNvSpPr>
            <a:spLocks noGrp="1"/>
          </p:cNvSpPr>
          <p:nvPr>
            <p:ph type="sldNum" sz="quarter" idx="5"/>
          </p:nvPr>
        </p:nvSpPr>
        <p:spPr/>
        <p:txBody>
          <a:bodyPr/>
          <a:lstStyle/>
          <a:p>
            <a:fld id="{2BC013DF-1BBD-3547-8ED8-967F630AD9C5}" type="slidenum">
              <a:rPr lang="en-US" smtClean="0"/>
              <a:t>53</a:t>
            </a:fld>
            <a:endParaRPr lang="en-US"/>
          </a:p>
        </p:txBody>
      </p:sp>
    </p:spTree>
    <p:extLst>
      <p:ext uri="{BB962C8B-B14F-4D97-AF65-F5344CB8AC3E}">
        <p14:creationId xmlns:p14="http://schemas.microsoft.com/office/powerpoint/2010/main" val="2611386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strike="noStrike" kern="1200">
                <a:solidFill>
                  <a:schemeClr val="tx1"/>
                </a:solidFill>
                <a:effectLst/>
                <a:latin typeface="+mn-lt"/>
                <a:ea typeface="+mn-ea"/>
                <a:cs typeface="+mn-cs"/>
              </a:rPr>
              <a:t>Sample problem from NAEP, Algebra, High, Type: SCR, Difficulty Level: Hard; 15% solved correctly</a:t>
            </a:r>
          </a:p>
          <a:p>
            <a:br>
              <a:rPr lang="en-US" sz="1200" b="0" i="0" kern="1200">
                <a:solidFill>
                  <a:schemeClr val="tx1"/>
                </a:solidFill>
                <a:effectLst/>
                <a:latin typeface="+mn-lt"/>
                <a:ea typeface="+mn-ea"/>
                <a:cs typeface="+mn-cs"/>
              </a:rPr>
            </a:b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54</a:t>
            </a:fld>
            <a:endParaRPr lang="en-US"/>
          </a:p>
        </p:txBody>
      </p:sp>
    </p:spTree>
    <p:extLst>
      <p:ext uri="{BB962C8B-B14F-4D97-AF65-F5344CB8AC3E}">
        <p14:creationId xmlns:p14="http://schemas.microsoft.com/office/powerpoint/2010/main" val="215058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indicated on the previous slide, many students with mathematics difficulties develop gaps in learning and misconceptions that hinder conceptual understanding. We often see greater gaps skills in middle school when standards tend to be more difficult and are connected to previous standards and students show an inability to generalize previous skills to more demanding tasks. </a:t>
            </a:r>
          </a:p>
        </p:txBody>
      </p:sp>
      <p:sp>
        <p:nvSpPr>
          <p:cNvPr id="4" name="Slide Number Placeholder 3"/>
          <p:cNvSpPr>
            <a:spLocks noGrp="1"/>
          </p:cNvSpPr>
          <p:nvPr>
            <p:ph type="sldNum" sz="quarter" idx="5"/>
          </p:nvPr>
        </p:nvSpPr>
        <p:spPr/>
        <p:txBody>
          <a:bodyPr/>
          <a:lstStyle/>
          <a:p>
            <a:fld id="{2BC013DF-1BBD-3547-8ED8-967F630AD9C5}" type="slidenum">
              <a:rPr lang="en-US" smtClean="0"/>
              <a:t>5</a:t>
            </a:fld>
            <a:endParaRPr lang="en-US"/>
          </a:p>
        </p:txBody>
      </p:sp>
    </p:spTree>
    <p:extLst>
      <p:ext uri="{BB962C8B-B14F-4D97-AF65-F5344CB8AC3E}">
        <p14:creationId xmlns:p14="http://schemas.microsoft.com/office/powerpoint/2010/main" val="457159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strike="noStrike" kern="1200">
                <a:solidFill>
                  <a:schemeClr val="tx1"/>
                </a:solidFill>
                <a:effectLst/>
                <a:latin typeface="+mn-lt"/>
                <a:ea typeface="+mn-ea"/>
                <a:cs typeface="+mn-cs"/>
              </a:rPr>
              <a:t>Sample problem from NAEP, Number properties and operations, Moderate, Difficulty Level: Hard, 35% solved correct</a:t>
            </a:r>
          </a:p>
          <a:p>
            <a:br>
              <a:rPr lang="en-US" sz="1200" b="0" i="0" kern="1200">
                <a:solidFill>
                  <a:schemeClr val="tx1"/>
                </a:solidFill>
                <a:effectLst/>
                <a:latin typeface="+mn-lt"/>
                <a:ea typeface="+mn-ea"/>
                <a:cs typeface="+mn-cs"/>
              </a:rPr>
            </a:b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55</a:t>
            </a:fld>
            <a:endParaRPr lang="en-US"/>
          </a:p>
        </p:txBody>
      </p:sp>
    </p:spTree>
    <p:extLst>
      <p:ext uri="{BB962C8B-B14F-4D97-AF65-F5344CB8AC3E}">
        <p14:creationId xmlns:p14="http://schemas.microsoft.com/office/powerpoint/2010/main" val="984488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Sample problem from NAEP, Number properties and operations, Moderate, Type: SCR, Difficulty Level: Hard; 26% correct</a:t>
            </a:r>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56</a:t>
            </a:fld>
            <a:endParaRPr lang="en-US"/>
          </a:p>
        </p:txBody>
      </p:sp>
    </p:spTree>
    <p:extLst>
      <p:ext uri="{BB962C8B-B14F-4D97-AF65-F5344CB8AC3E}">
        <p14:creationId xmlns:p14="http://schemas.microsoft.com/office/powerpoint/2010/main" val="3980955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[Read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We often think of assessments as tests, quizzes, and state assessments, but assessments can and should be so much more. When we explicitly and systematically insert higher level questions into our teaching, those questions act as daily data that should be used to guide instruction. How often do you think about the type of questions or plan the questions you will ask beyond simply looking for the answer? </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57</a:t>
            </a:fld>
            <a:endParaRPr lang="en-US"/>
          </a:p>
        </p:txBody>
      </p:sp>
    </p:spTree>
    <p:extLst>
      <p:ext uri="{BB962C8B-B14F-4D97-AF65-F5344CB8AC3E}">
        <p14:creationId xmlns:p14="http://schemas.microsoft.com/office/powerpoint/2010/main" val="10892259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Give participants time to complete. Have participants shared how they solved.] </a:t>
            </a:r>
          </a:p>
        </p:txBody>
      </p:sp>
      <p:sp>
        <p:nvSpPr>
          <p:cNvPr id="4" name="Slide Number Placeholder 3"/>
          <p:cNvSpPr>
            <a:spLocks noGrp="1"/>
          </p:cNvSpPr>
          <p:nvPr>
            <p:ph type="sldNum" sz="quarter" idx="5"/>
          </p:nvPr>
        </p:nvSpPr>
        <p:spPr/>
        <p:txBody>
          <a:bodyPr/>
          <a:lstStyle/>
          <a:p>
            <a:fld id="{2BC013DF-1BBD-3547-8ED8-967F630AD9C5}" type="slidenum">
              <a:rPr lang="en-US" smtClean="0"/>
              <a:t>58</a:t>
            </a:fld>
            <a:endParaRPr lang="en-US"/>
          </a:p>
        </p:txBody>
      </p:sp>
    </p:spTree>
    <p:extLst>
      <p:ext uri="{BB962C8B-B14F-4D97-AF65-F5344CB8AC3E}">
        <p14:creationId xmlns:p14="http://schemas.microsoft.com/office/powerpoint/2010/main" val="22407521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[Read slide.]</a:t>
            </a:r>
            <a:r>
              <a:rPr lang="en-US">
                <a:cs typeface="Calibri"/>
              </a:rPr>
              <a:t> </a:t>
            </a:r>
          </a:p>
          <a:p>
            <a:endParaRPr lang="en-US">
              <a:cs typeface="Calibri"/>
            </a:endParaRPr>
          </a:p>
          <a:p>
            <a:r>
              <a:rPr lang="en-US">
                <a:cs typeface="Calibri"/>
              </a:rPr>
              <a:t>How did each student solve? Was one student more right or more wrong than another student? Why? What, if any, misconceptions are exposed in the answers? How could you use this information in your own class?</a:t>
            </a:r>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59</a:t>
            </a:fld>
            <a:endParaRPr lang="en-US"/>
          </a:p>
        </p:txBody>
      </p:sp>
    </p:spTree>
    <p:extLst>
      <p:ext uri="{BB962C8B-B14F-4D97-AF65-F5344CB8AC3E}">
        <p14:creationId xmlns:p14="http://schemas.microsoft.com/office/powerpoint/2010/main" val="10657405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Click for animation. Allow time for participants to solve.]</a:t>
            </a:r>
          </a:p>
        </p:txBody>
      </p:sp>
      <p:sp>
        <p:nvSpPr>
          <p:cNvPr id="4" name="Slide Number Placeholder 3"/>
          <p:cNvSpPr>
            <a:spLocks noGrp="1"/>
          </p:cNvSpPr>
          <p:nvPr>
            <p:ph type="sldNum" sz="quarter" idx="5"/>
          </p:nvPr>
        </p:nvSpPr>
        <p:spPr/>
        <p:txBody>
          <a:bodyPr/>
          <a:lstStyle/>
          <a:p>
            <a:fld id="{2BC013DF-1BBD-3547-8ED8-967F630AD9C5}" type="slidenum">
              <a:rPr lang="en-US" smtClean="0"/>
              <a:t>60</a:t>
            </a:fld>
            <a:endParaRPr lang="en-US"/>
          </a:p>
        </p:txBody>
      </p:sp>
    </p:spTree>
    <p:extLst>
      <p:ext uri="{BB962C8B-B14F-4D97-AF65-F5344CB8AC3E}">
        <p14:creationId xmlns:p14="http://schemas.microsoft.com/office/powerpoint/2010/main" val="21662148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cs typeface="Calibri"/>
              </a:rPr>
              <a:t>[Read slide.]</a:t>
            </a:r>
            <a:r>
              <a:rPr lang="en-US">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How did each student solve? Was one student more right or more wrong than another student? Why? What, if any, misconceptions are exposed in the answers? How could you use this information in your own class?</a:t>
            </a:r>
            <a:endParaRPr lang="en-US"/>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61</a:t>
            </a:fld>
            <a:endParaRPr lang="en-US"/>
          </a:p>
        </p:txBody>
      </p:sp>
    </p:spTree>
    <p:extLst>
      <p:ext uri="{BB962C8B-B14F-4D97-AF65-F5344CB8AC3E}">
        <p14:creationId xmlns:p14="http://schemas.microsoft.com/office/powerpoint/2010/main" val="38306469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63</a:t>
            </a:fld>
            <a:endParaRPr lang="en-US"/>
          </a:p>
        </p:txBody>
      </p:sp>
    </p:spTree>
    <p:extLst>
      <p:ext uri="{BB962C8B-B14F-4D97-AF65-F5344CB8AC3E}">
        <p14:creationId xmlns:p14="http://schemas.microsoft.com/office/powerpoint/2010/main" val="13919315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Evidence-based practices are proven instructional strategies that have led to increased student understanding and outcomes. We reviewed a few of these practices at the beginning of our session and are bringing them back in now to think about how we can utilize these specific evidence-based practices to support students who struggle. </a:t>
            </a:r>
          </a:p>
        </p:txBody>
      </p:sp>
      <p:sp>
        <p:nvSpPr>
          <p:cNvPr id="4" name="Slide Number Placeholder 3"/>
          <p:cNvSpPr>
            <a:spLocks noGrp="1"/>
          </p:cNvSpPr>
          <p:nvPr>
            <p:ph type="sldNum" sz="quarter" idx="5"/>
          </p:nvPr>
        </p:nvSpPr>
        <p:spPr/>
        <p:txBody>
          <a:bodyPr/>
          <a:lstStyle/>
          <a:p>
            <a:fld id="{2BC013DF-1BBD-3547-8ED8-967F630AD9C5}" type="slidenum">
              <a:rPr lang="en-US" smtClean="0"/>
              <a:t>64</a:t>
            </a:fld>
            <a:endParaRPr lang="en-US"/>
          </a:p>
        </p:txBody>
      </p:sp>
    </p:spTree>
    <p:extLst>
      <p:ext uri="{BB962C8B-B14F-4D97-AF65-F5344CB8AC3E}">
        <p14:creationId xmlns:p14="http://schemas.microsoft.com/office/powerpoint/2010/main" val="27201733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65</a:t>
            </a:fld>
            <a:endParaRPr lang="en-US"/>
          </a:p>
        </p:txBody>
      </p:sp>
    </p:spTree>
    <p:extLst>
      <p:ext uri="{BB962C8B-B14F-4D97-AF65-F5344CB8AC3E}">
        <p14:creationId xmlns:p14="http://schemas.microsoft.com/office/powerpoint/2010/main" val="55718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can see, between 2003 and 2019, a significant gap exists between scores of fourth-grade students with and without disabilities on the NAEP. This is a gap that has not decreased over time and, in fact, has increased. These results are for Grade 4, but how might these skill gaps in skills impact students in middle school?</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6</a:t>
            </a:fld>
            <a:endParaRPr lang="en-US"/>
          </a:p>
        </p:txBody>
      </p:sp>
    </p:spTree>
    <p:extLst>
      <p:ext uri="{BB962C8B-B14F-4D97-AF65-F5344CB8AC3E}">
        <p14:creationId xmlns:p14="http://schemas.microsoft.com/office/powerpoint/2010/main" val="9688177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questions that were included are available for free within the coherence map, NAEP questions tool, and SBAC sample question bank. </a:t>
            </a:r>
          </a:p>
        </p:txBody>
      </p:sp>
      <p:sp>
        <p:nvSpPr>
          <p:cNvPr id="4" name="Slide Number Placeholder 3"/>
          <p:cNvSpPr>
            <a:spLocks noGrp="1"/>
          </p:cNvSpPr>
          <p:nvPr>
            <p:ph type="sldNum" sz="quarter" idx="5"/>
          </p:nvPr>
        </p:nvSpPr>
        <p:spPr/>
        <p:txBody>
          <a:bodyPr/>
          <a:lstStyle/>
          <a:p>
            <a:fld id="{2BC013DF-1BBD-3547-8ED8-967F630AD9C5}" type="slidenum">
              <a:rPr lang="en-US" smtClean="0"/>
              <a:t>70</a:t>
            </a:fld>
            <a:endParaRPr lang="en-US"/>
          </a:p>
        </p:txBody>
      </p:sp>
    </p:spTree>
    <p:extLst>
      <p:ext uri="{BB962C8B-B14F-4D97-AF65-F5344CB8AC3E}">
        <p14:creationId xmlns:p14="http://schemas.microsoft.com/office/powerpoint/2010/main" val="290331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Grade 4 to Grade 8, we do not see much difference, meaning the gap between students with disabilities and students without disabilities is not closing. </a:t>
            </a:r>
          </a:p>
        </p:txBody>
      </p:sp>
      <p:sp>
        <p:nvSpPr>
          <p:cNvPr id="4" name="Slide Number Placeholder 3"/>
          <p:cNvSpPr>
            <a:spLocks noGrp="1"/>
          </p:cNvSpPr>
          <p:nvPr>
            <p:ph type="sldNum" sz="quarter" idx="5"/>
          </p:nvPr>
        </p:nvSpPr>
        <p:spPr/>
        <p:txBody>
          <a:bodyPr/>
          <a:lstStyle/>
          <a:p>
            <a:fld id="{2BC013DF-1BBD-3547-8ED8-967F630AD9C5}" type="slidenum">
              <a:rPr lang="en-US" smtClean="0"/>
              <a:t>7</a:t>
            </a:fld>
            <a:endParaRPr lang="en-US"/>
          </a:p>
        </p:txBody>
      </p:sp>
    </p:spTree>
    <p:extLst>
      <p:ext uri="{BB962C8B-B14F-4D97-AF65-F5344CB8AC3E}">
        <p14:creationId xmlns:p14="http://schemas.microsoft.com/office/powerpoint/2010/main" val="3167656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[Read slide.]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8</a:t>
            </a:fld>
            <a:endParaRPr lang="en-US"/>
          </a:p>
        </p:txBody>
      </p:sp>
    </p:spTree>
    <p:extLst>
      <p:ext uri="{BB962C8B-B14F-4D97-AF65-F5344CB8AC3E}">
        <p14:creationId xmlns:p14="http://schemas.microsoft.com/office/powerpoint/2010/main" val="309690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[Read slide. Give participants a few minutes to think about and write down responses. Have participants discuss in small groups. If professional development is virtual, utilize Jamboard (or some other kind of online shared board) with different color sticky notes and have participants write responses.]</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9</a:t>
            </a:fld>
            <a:endParaRPr lang="en-US"/>
          </a:p>
        </p:txBody>
      </p:sp>
    </p:spTree>
    <p:extLst>
      <p:ext uri="{BB962C8B-B14F-4D97-AF65-F5344CB8AC3E}">
        <p14:creationId xmlns:p14="http://schemas.microsoft.com/office/powerpoint/2010/main" val="54763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911749" y="1151932"/>
            <a:ext cx="10971217" cy="1538883"/>
          </a:xfrm>
        </p:spPr>
        <p:txBody>
          <a:bodyPr>
            <a:normAutofit/>
          </a:bodyPr>
          <a:lstStyle>
            <a:lvl1pPr>
              <a:defRPr/>
            </a:lvl1pPr>
          </a:lstStyle>
          <a:p>
            <a:r>
              <a:rPr lang="en-US"/>
              <a:t>Click to edit Master title style</a:t>
            </a:r>
          </a:p>
        </p:txBody>
      </p:sp>
      <p:sp>
        <p:nvSpPr>
          <p:cNvPr id="15" name="Subtitle"/>
          <p:cNvSpPr>
            <a:spLocks noGrp="1"/>
          </p:cNvSpPr>
          <p:nvPr>
            <p:ph type="body" sz="quarter" idx="16"/>
          </p:nvPr>
        </p:nvSpPr>
        <p:spPr>
          <a:xfrm>
            <a:off x="912284" y="2935288"/>
            <a:ext cx="10970683" cy="1263650"/>
          </a:xfrm>
        </p:spPr>
        <p:txBody>
          <a:bodyPr/>
          <a:lstStyle/>
          <a:p>
            <a:pPr lvl="0"/>
            <a:r>
              <a:rPr lang="en-US"/>
              <a:t>Click to edit Master text styles</a:t>
            </a:r>
          </a:p>
        </p:txBody>
      </p:sp>
      <p:sp>
        <p:nvSpPr>
          <p:cNvPr id="13" name="Text Placeholder"/>
          <p:cNvSpPr>
            <a:spLocks noGrp="1"/>
          </p:cNvSpPr>
          <p:nvPr>
            <p:ph type="body" sz="quarter" idx="15" hasCustomPrompt="1"/>
          </p:nvPr>
        </p:nvSpPr>
        <p:spPr>
          <a:xfrm>
            <a:off x="912284" y="4427539"/>
            <a:ext cx="10970683" cy="1094957"/>
          </a:xfrm>
        </p:spPr>
        <p:txBody>
          <a:bodyPr/>
          <a:lstStyle>
            <a:lvl2pPr>
              <a:spcBef>
                <a:spcPts val="300"/>
              </a:spcBef>
              <a:defRPr/>
            </a:lvl2pPr>
            <a:lvl3pPr>
              <a:spcBef>
                <a:spcPts val="300"/>
              </a:spcBef>
              <a:defRPr/>
            </a:lvl3pPr>
            <a:lvl4pPr>
              <a:spcBef>
                <a:spcPts val="300"/>
              </a:spcBef>
              <a:defRPr/>
            </a:lvl4pPr>
          </a:lstStyle>
          <a:p>
            <a:pPr lvl="1"/>
            <a:r>
              <a:rPr lang="en-US"/>
              <a:t>Name</a:t>
            </a:r>
          </a:p>
          <a:p>
            <a:pPr lvl="2"/>
            <a:r>
              <a:rPr lang="en-US"/>
              <a:t>Position</a:t>
            </a:r>
          </a:p>
          <a:p>
            <a:pPr lvl="3"/>
            <a:r>
              <a:rPr lang="en-US"/>
              <a:t>Month</a:t>
            </a:r>
          </a:p>
        </p:txBody>
      </p:sp>
      <p:cxnSp>
        <p:nvCxnSpPr>
          <p:cNvPr id="5" name="Straight Connector 4">
            <a:extLst>
              <a:ext uri="{FF2B5EF4-FFF2-40B4-BE49-F238E27FC236}">
                <a16:creationId xmlns:a16="http://schemas.microsoft.com/office/drawing/2014/main" id="{33F7B030-646A-804C-A2FC-BF439BB7F3C0}"/>
              </a:ext>
            </a:extLst>
          </p:cNvPr>
          <p:cNvCxnSpPr>
            <a:cxnSpLocks/>
          </p:cNvCxnSpPr>
          <p:nvPr userDrawn="1"/>
        </p:nvCxnSpPr>
        <p:spPr>
          <a:xfrm>
            <a:off x="911749" y="2820193"/>
            <a:ext cx="4004635" cy="0"/>
          </a:xfrm>
          <a:prstGeom prst="line">
            <a:avLst/>
          </a:prstGeom>
          <a:ln w="57150">
            <a:solidFill>
              <a:srgbClr val="9E9DFF"/>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99EE1236-700B-4A66-9AC9-665A9191DFB5}"/>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6590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Line Title, Two Column">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993793"/>
          </a:xfrm>
        </p:spPr>
        <p:txBody>
          <a:bodyPr/>
          <a:lstStyle/>
          <a:p>
            <a:r>
              <a:rPr lang="en-US"/>
              <a:t>Click to edit Master title style</a:t>
            </a:r>
          </a:p>
        </p:txBody>
      </p:sp>
      <p:sp>
        <p:nvSpPr>
          <p:cNvPr id="20" name="Content Left"/>
          <p:cNvSpPr>
            <a:spLocks noGrp="1"/>
          </p:cNvSpPr>
          <p:nvPr>
            <p:ph sz="quarter" idx="11"/>
          </p:nvPr>
        </p:nvSpPr>
        <p:spPr>
          <a:xfrm>
            <a:off x="908052" y="1531923"/>
            <a:ext cx="5331883" cy="4794266"/>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3"/>
            <a:endParaRPr lang="en-US"/>
          </a:p>
        </p:txBody>
      </p:sp>
      <p:sp>
        <p:nvSpPr>
          <p:cNvPr id="7" name="Content Right"/>
          <p:cNvSpPr>
            <a:spLocks noGrp="1"/>
          </p:cNvSpPr>
          <p:nvPr>
            <p:ph sz="quarter" idx="12"/>
          </p:nvPr>
        </p:nvSpPr>
        <p:spPr>
          <a:xfrm>
            <a:off x="6551084" y="1531923"/>
            <a:ext cx="5331883" cy="4794266"/>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15369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o Rule">
    <p:spTree>
      <p:nvGrpSpPr>
        <p:cNvPr id="1" name=""/>
        <p:cNvGrpSpPr/>
        <p:nvPr/>
      </p:nvGrpSpPr>
      <p:grpSpPr>
        <a:xfrm>
          <a:off x="0" y="0"/>
          <a:ext cx="0" cy="0"/>
          <a:chOff x="0" y="0"/>
          <a:chExt cx="0" cy="0"/>
        </a:xfrm>
      </p:grpSpPr>
      <p:sp>
        <p:nvSpPr>
          <p:cNvPr id="3" name="Title"/>
          <p:cNvSpPr>
            <a:spLocks noGrp="1"/>
          </p:cNvSpPr>
          <p:nvPr>
            <p:ph type="title"/>
          </p:nvPr>
        </p:nvSpPr>
        <p:spPr>
          <a:xfrm>
            <a:off x="916518" y="364089"/>
            <a:ext cx="10966449" cy="1025324"/>
          </a:xfrm>
        </p:spPr>
        <p:txBody>
          <a:bodyPr/>
          <a:lstStyle/>
          <a:p>
            <a:r>
              <a:rPr lang="en-US"/>
              <a:t>Click to edit Master title style</a:t>
            </a:r>
          </a:p>
        </p:txBody>
      </p:sp>
      <p:sp>
        <p:nvSpPr>
          <p:cNvPr id="20" name="Content"/>
          <p:cNvSpPr>
            <a:spLocks noGrp="1"/>
          </p:cNvSpPr>
          <p:nvPr>
            <p:ph sz="quarter" idx="11"/>
          </p:nvPr>
        </p:nvSpPr>
        <p:spPr>
          <a:xfrm>
            <a:off x="916518" y="1579418"/>
            <a:ext cx="10966449" cy="474677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81329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irst Level No Bullet, Source">
    <p:spTree>
      <p:nvGrpSpPr>
        <p:cNvPr id="1" name=""/>
        <p:cNvGrpSpPr/>
        <p:nvPr/>
      </p:nvGrpSpPr>
      <p:grpSpPr>
        <a:xfrm>
          <a:off x="0" y="0"/>
          <a:ext cx="0" cy="0"/>
          <a:chOff x="0" y="0"/>
          <a:chExt cx="0" cy="0"/>
        </a:xfrm>
      </p:grpSpPr>
      <p:cxnSp>
        <p:nvCxnSpPr>
          <p:cNvPr id="45"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439393"/>
            <a:ext cx="10966450" cy="935583"/>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solidFill>
                  <a:schemeClr val="bg2">
                    <a:lumMod val="75000"/>
                  </a:schemeClr>
                </a:solidFill>
              </a:defRPr>
            </a:lvl1pPr>
          </a:lstStyle>
          <a:p>
            <a:r>
              <a:rPr kumimoji="0" lang="en-US" sz="3600" b="0" i="0" u="none" strike="noStrike" kern="1200" cap="none" spc="0" normalizeH="0" baseline="0" noProof="0">
                <a:ln>
                  <a:noFill/>
                </a:ln>
                <a:solidFill>
                  <a:srgbClr val="52419B"/>
                </a:solidFill>
                <a:effectLst/>
                <a:uLnTx/>
                <a:uFillTx/>
                <a:latin typeface="Calibri" panose="020F0502020204030204" pitchFamily="34" charset="0"/>
                <a:ea typeface="ＭＳ Ｐゴシック" charset="0"/>
                <a:cs typeface="Calibri" panose="020F0502020204030204" pitchFamily="34" charset="0"/>
              </a:rPr>
              <a:t>Click to edit Master title style</a:t>
            </a:r>
            <a:endParaRPr lang="en-US"/>
          </a:p>
        </p:txBody>
      </p:sp>
      <p:sp>
        <p:nvSpPr>
          <p:cNvPr id="3" name="Content"/>
          <p:cNvSpPr>
            <a:spLocks noGrp="1"/>
          </p:cNvSpPr>
          <p:nvPr>
            <p:ph idx="1"/>
          </p:nvPr>
        </p:nvSpPr>
        <p:spPr>
          <a:xfrm>
            <a:off x="916518" y="1611467"/>
            <a:ext cx="10966449" cy="471453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2"/>
                </a:solidFill>
                <a:latin typeface="+mn-l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6" name="Source"/>
          <p:cNvSpPr>
            <a:spLocks noGrp="1"/>
          </p:cNvSpPr>
          <p:nvPr>
            <p:ph type="body" sz="quarter" idx="11" hasCustomPrompt="1"/>
          </p:nvPr>
        </p:nvSpPr>
        <p:spPr>
          <a:xfrm>
            <a:off x="916518" y="5960192"/>
            <a:ext cx="10966449" cy="365806"/>
          </a:xfrm>
        </p:spPr>
        <p:txBody>
          <a:bodyPr anchor="b" anchorCtr="0">
            <a:spAutoFit/>
          </a:bodyPr>
          <a:lstStyle>
            <a:lvl1pPr marL="0" indent="0">
              <a:buNone/>
              <a:defRPr sz="1000">
                <a:solidFill>
                  <a:schemeClr val="tx1"/>
                </a:solidFill>
              </a:defRPr>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203260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ed Text, Source">
    <p:spTree>
      <p:nvGrpSpPr>
        <p:cNvPr id="1" name=""/>
        <p:cNvGrpSpPr/>
        <p:nvPr/>
      </p:nvGrpSpPr>
      <p:grpSpPr>
        <a:xfrm>
          <a:off x="0" y="0"/>
          <a:ext cx="0" cy="0"/>
          <a:chOff x="0" y="0"/>
          <a:chExt cx="0" cy="0"/>
        </a:xfrm>
      </p:grpSpPr>
      <p:sp>
        <p:nvSpPr>
          <p:cNvPr id="2" name="Title"/>
          <p:cNvSpPr>
            <a:spLocks noGrp="1"/>
          </p:cNvSpPr>
          <p:nvPr>
            <p:ph type="title"/>
          </p:nvPr>
        </p:nvSpPr>
        <p:spPr>
          <a:xfrm>
            <a:off x="916518" y="820980"/>
            <a:ext cx="10966450" cy="553998"/>
          </a:xfrm>
        </p:spPr>
        <p:txBody>
          <a:bodyPr wrap="square">
            <a:spAutoFit/>
          </a:bodyPr>
          <a:lstStyle>
            <a:lvl1pPr>
              <a:defRPr sz="36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1800">
                <a:solidFill>
                  <a:schemeClr val="tx2"/>
                </a:solidFill>
                <a:latin typeface="+mn-lt"/>
                <a:cs typeface="Franklin Gothic Book"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1400" baseline="0">
                <a:solidFill>
                  <a:schemeClr val="tx2"/>
                </a:solidFill>
                <a:latin typeface="+mn-lt"/>
                <a:cs typeface="Franklin Gothic Book"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sz="1400" baseline="0">
                <a:solidFill>
                  <a:schemeClr val="tx2"/>
                </a:solidFill>
                <a:latin typeface="+mn-lt"/>
                <a:cs typeface="Arial"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3"/>
            <a:endParaRPr lang="en-US"/>
          </a:p>
        </p:txBody>
      </p:sp>
      <p:sp>
        <p:nvSpPr>
          <p:cNvPr id="6" name="Source"/>
          <p:cNvSpPr>
            <a:spLocks noGrp="1"/>
          </p:cNvSpPr>
          <p:nvPr>
            <p:ph type="body" sz="quarter" idx="11" hasCustomPrompt="1"/>
          </p:nvPr>
        </p:nvSpPr>
        <p:spPr>
          <a:xfrm>
            <a:off x="916518" y="5964694"/>
            <a:ext cx="10966449" cy="369460"/>
          </a:xfrm>
        </p:spPr>
        <p:txBody>
          <a:bodyPr anchor="b" anchorCtr="0">
            <a:spAutoFit/>
          </a:bodyPr>
          <a:lstStyle>
            <a:lvl1pPr marL="0" indent="0">
              <a:buNone/>
              <a:defRPr sz="1000">
                <a:solidFill>
                  <a:schemeClr val="tx1"/>
                </a:solidFill>
              </a:defRPr>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95163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Source">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Left"/>
          <p:cNvSpPr>
            <a:spLocks noGrp="1"/>
          </p:cNvSpPr>
          <p:nvPr>
            <p:ph sz="quarter" idx="13"/>
          </p:nvPr>
        </p:nvSpPr>
        <p:spPr>
          <a:xfrm>
            <a:off x="6551085" y="1599874"/>
            <a:ext cx="5331883"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ource"/>
          <p:cNvSpPr>
            <a:spLocks noGrp="1"/>
          </p:cNvSpPr>
          <p:nvPr>
            <p:ph type="body" sz="quarter" idx="14" hasCustomPrompt="1"/>
          </p:nvPr>
        </p:nvSpPr>
        <p:spPr>
          <a:xfrm>
            <a:off x="916518" y="6015237"/>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51000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ngle Line Title, First Level No Bullet, Source">
    <p:spTree>
      <p:nvGrpSpPr>
        <p:cNvPr id="1" name=""/>
        <p:cNvGrpSpPr/>
        <p:nvPr/>
      </p:nvGrpSpPr>
      <p:grpSpPr>
        <a:xfrm>
          <a:off x="0" y="0"/>
          <a:ext cx="0" cy="0"/>
          <a:chOff x="0" y="0"/>
          <a:chExt cx="0" cy="0"/>
        </a:xfrm>
      </p:grpSpPr>
      <p:sp>
        <p:nvSpPr>
          <p:cNvPr id="2" name="Title"/>
          <p:cNvSpPr>
            <a:spLocks noGrp="1"/>
          </p:cNvSpPr>
          <p:nvPr>
            <p:ph type="title"/>
          </p:nvPr>
        </p:nvSpPr>
        <p:spPr>
          <a:xfrm>
            <a:off x="916518" y="403761"/>
            <a:ext cx="10966449" cy="985652"/>
          </a:xfrm>
        </p:spPr>
        <p:txBody>
          <a:bodyPr/>
          <a:lstStyle>
            <a:lvl1pPr>
              <a:defRPr>
                <a:solidFill>
                  <a:srgbClr val="52419B"/>
                </a:solidFill>
              </a:defRPr>
            </a:lvl1pPr>
          </a:lstStyle>
          <a:p>
            <a:r>
              <a:rPr lang="en-US"/>
              <a:t>Click to edit Master title style</a:t>
            </a:r>
          </a:p>
        </p:txBody>
      </p:sp>
      <p:sp>
        <p:nvSpPr>
          <p:cNvPr id="3" name="Content"/>
          <p:cNvSpPr>
            <a:spLocks noGrp="1"/>
          </p:cNvSpPr>
          <p:nvPr>
            <p:ph idx="1"/>
          </p:nvPr>
        </p:nvSpPr>
        <p:spPr>
          <a:xfrm>
            <a:off x="916518" y="1638797"/>
            <a:ext cx="10966449" cy="4687202"/>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2"/>
                </a:solidFill>
                <a:latin typeface="+mn-l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6" name="Source"/>
          <p:cNvSpPr>
            <a:spLocks noGrp="1"/>
          </p:cNvSpPr>
          <p:nvPr>
            <p:ph type="body" sz="quarter" idx="11" hasCustomPrompt="1"/>
          </p:nvPr>
        </p:nvSpPr>
        <p:spPr>
          <a:xfrm>
            <a:off x="916518" y="6019610"/>
            <a:ext cx="10966449" cy="306388"/>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93491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ngle Line Title, Bulleted Text, Source">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1053170"/>
          </a:xfrm>
        </p:spPr>
        <p:txBody>
          <a:bodyPr/>
          <a:lstStyle/>
          <a:p>
            <a:r>
              <a:rPr lang="en-US"/>
              <a:t>Click to edit Master title style</a:t>
            </a:r>
          </a:p>
        </p:txBody>
      </p:sp>
      <p:sp>
        <p:nvSpPr>
          <p:cNvPr id="20" name="Content"/>
          <p:cNvSpPr>
            <a:spLocks noGrp="1"/>
          </p:cNvSpPr>
          <p:nvPr>
            <p:ph sz="quarter" idx="11"/>
          </p:nvPr>
        </p:nvSpPr>
        <p:spPr>
          <a:xfrm>
            <a:off x="916518" y="1638795"/>
            <a:ext cx="10966449" cy="4687394"/>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2"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7886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ngle Line Title, Two Column, Source">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1041294"/>
          </a:xfrm>
        </p:spPr>
        <p:txBody>
          <a:bodyPr/>
          <a:lstStyle/>
          <a:p>
            <a:r>
              <a:rPr lang="en-US"/>
              <a:t>Click to edit Master title style</a:t>
            </a:r>
          </a:p>
        </p:txBody>
      </p:sp>
      <p:sp>
        <p:nvSpPr>
          <p:cNvPr id="20" name="Content Left"/>
          <p:cNvSpPr>
            <a:spLocks noGrp="1"/>
          </p:cNvSpPr>
          <p:nvPr>
            <p:ph sz="quarter" idx="11"/>
          </p:nvPr>
        </p:nvSpPr>
        <p:spPr>
          <a:xfrm>
            <a:off x="916518" y="1626922"/>
            <a:ext cx="5323417" cy="4699267"/>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7" name="Content Right"/>
          <p:cNvSpPr>
            <a:spLocks noGrp="1"/>
          </p:cNvSpPr>
          <p:nvPr>
            <p:ph sz="quarter" idx="12"/>
          </p:nvPr>
        </p:nvSpPr>
        <p:spPr>
          <a:xfrm>
            <a:off x="6559550" y="1626922"/>
            <a:ext cx="5323417" cy="4699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916518" y="6018412"/>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050964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o Rule, Source">
    <p:spTree>
      <p:nvGrpSpPr>
        <p:cNvPr id="1" name=""/>
        <p:cNvGrpSpPr/>
        <p:nvPr/>
      </p:nvGrpSpPr>
      <p:grpSpPr>
        <a:xfrm>
          <a:off x="0" y="0"/>
          <a:ext cx="0" cy="0"/>
          <a:chOff x="0" y="0"/>
          <a:chExt cx="0" cy="0"/>
        </a:xfrm>
      </p:grpSpPr>
      <p:sp>
        <p:nvSpPr>
          <p:cNvPr id="3" name="Title"/>
          <p:cNvSpPr>
            <a:spLocks noGrp="1"/>
          </p:cNvSpPr>
          <p:nvPr>
            <p:ph type="title"/>
          </p:nvPr>
        </p:nvSpPr>
        <p:spPr>
          <a:xfrm>
            <a:off x="916518" y="364088"/>
            <a:ext cx="10966449" cy="1072825"/>
          </a:xfrm>
        </p:spPr>
        <p:txBody>
          <a:bodyPr/>
          <a:lstStyle/>
          <a:p>
            <a:r>
              <a:rPr lang="en-US"/>
              <a:t>Click to edit Master title style</a:t>
            </a:r>
          </a:p>
        </p:txBody>
      </p:sp>
      <p:sp>
        <p:nvSpPr>
          <p:cNvPr id="20" name="Content"/>
          <p:cNvSpPr>
            <a:spLocks noGrp="1"/>
          </p:cNvSpPr>
          <p:nvPr>
            <p:ph sz="quarter" idx="11"/>
          </p:nvPr>
        </p:nvSpPr>
        <p:spPr>
          <a:xfrm>
            <a:off x="916518" y="1615044"/>
            <a:ext cx="10966449" cy="471114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386410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5" name="Title 4"/>
          <p:cNvSpPr>
            <a:spLocks noGrp="1"/>
          </p:cNvSpPr>
          <p:nvPr>
            <p:ph type="title"/>
          </p:nvPr>
        </p:nvSpPr>
        <p:spPr>
          <a:xfrm>
            <a:off x="916518" y="357158"/>
            <a:ext cx="10966449" cy="1056006"/>
          </a:xfrm>
        </p:spPr>
        <p:txBody>
          <a:bodyPr/>
          <a:lstStyle/>
          <a:p>
            <a:r>
              <a:rPr lang="en-US"/>
              <a:t>Click to edit Master title style</a:t>
            </a:r>
          </a:p>
        </p:txBody>
      </p:sp>
      <p:sp>
        <p:nvSpPr>
          <p:cNvPr id="3" name="Content Placeholder 2"/>
          <p:cNvSpPr>
            <a:spLocks noGrp="1"/>
          </p:cNvSpPr>
          <p:nvPr>
            <p:ph idx="1"/>
          </p:nvPr>
        </p:nvSpPr>
        <p:spPr bwMode="gray">
          <a:xfrm>
            <a:off x="916518" y="1603169"/>
            <a:ext cx="10966449" cy="4719081"/>
          </a:xfrm>
          <a:prstGeom prst="rect">
            <a:avLst/>
          </a:prstGeo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sz="1800">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1"/>
                </a:solidFill>
                <a:latin typeface="Franklin Gothic Book"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1"/>
                </a:solidFill>
                <a:latin typeface="Franklin Gothic Book"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1"/>
                </a:solidFill>
                <a:latin typeface="Franklin Gothic Book"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1"/>
                </a:solidFill>
                <a:latin typeface="Franklin Gothic Book"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50976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79359"/>
            <a:ext cx="9144000" cy="1846659"/>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1524000" y="353198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6EA67680-7413-2349-A911-F0EA6ED83C13}"/>
              </a:ext>
            </a:extLst>
          </p:cNvPr>
          <p:cNvCxnSpPr>
            <a:cxnSpLocks/>
          </p:cNvCxnSpPr>
          <p:nvPr userDrawn="1"/>
        </p:nvCxnSpPr>
        <p:spPr>
          <a:xfrm>
            <a:off x="1524000" y="3429000"/>
            <a:ext cx="4698670" cy="0"/>
          </a:xfrm>
          <a:prstGeom prst="line">
            <a:avLst/>
          </a:prstGeom>
          <a:ln w="57150">
            <a:solidFill>
              <a:srgbClr val="9E9DFF"/>
            </a:solidFill>
          </a:ln>
        </p:spPr>
        <p:style>
          <a:lnRef idx="1">
            <a:schemeClr val="accent1"/>
          </a:lnRef>
          <a:fillRef idx="0">
            <a:schemeClr val="accent1"/>
          </a:fillRef>
          <a:effectRef idx="0">
            <a:schemeClr val="accent1"/>
          </a:effectRef>
          <a:fontRef idx="minor">
            <a:schemeClr val="tx1"/>
          </a:fontRef>
        </p:style>
      </p:cxnSp>
      <p:sp>
        <p:nvSpPr>
          <p:cNvPr id="7" name="Slide Number">
            <a:extLst>
              <a:ext uri="{FF2B5EF4-FFF2-40B4-BE49-F238E27FC236}">
                <a16:creationId xmlns:a16="http://schemas.microsoft.com/office/drawing/2014/main" id="{7EB073EA-6E53-408E-804F-3A2CC9C7C5E0}"/>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99628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6518" y="463138"/>
            <a:ext cx="10966449" cy="911838"/>
          </a:xfrm>
        </p:spPr>
        <p:txBody>
          <a:bodyPr/>
          <a:lstStyle/>
          <a:p>
            <a:r>
              <a:rPr lang="en-US"/>
              <a:t>Click to edit Master title style</a:t>
            </a:r>
          </a:p>
        </p:txBody>
      </p:sp>
      <p:sp>
        <p:nvSpPr>
          <p:cNvPr id="3" name="Content Placeholder 2"/>
          <p:cNvSpPr>
            <a:spLocks noGrp="1"/>
          </p:cNvSpPr>
          <p:nvPr>
            <p:ph sz="half" idx="1"/>
          </p:nvPr>
        </p:nvSpPr>
        <p:spPr>
          <a:xfrm>
            <a:off x="916518" y="1603169"/>
            <a:ext cx="5103282" cy="44566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603169"/>
            <a:ext cx="5710767" cy="44566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extLst>
      <p:ext uri="{BB962C8B-B14F-4D97-AF65-F5344CB8AC3E}">
        <p14:creationId xmlns:p14="http://schemas.microsoft.com/office/powerpoint/2010/main" val="150158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912284" y="1661019"/>
            <a:ext cx="10971217" cy="1538883"/>
          </a:xfrm>
        </p:spPr>
        <p:txBody>
          <a:bodyPr>
            <a:normAutofit/>
          </a:bodyPr>
          <a:lstStyle>
            <a:lvl1pPr>
              <a:defRPr/>
            </a:lvl1pPr>
          </a:lstStyle>
          <a:p>
            <a:r>
              <a:rPr lang="en-US"/>
              <a:t>Click to edit Master title style</a:t>
            </a:r>
          </a:p>
        </p:txBody>
      </p:sp>
      <p:sp>
        <p:nvSpPr>
          <p:cNvPr id="15" name="Subtitle"/>
          <p:cNvSpPr>
            <a:spLocks noGrp="1"/>
          </p:cNvSpPr>
          <p:nvPr>
            <p:ph type="body" sz="quarter" idx="16"/>
          </p:nvPr>
        </p:nvSpPr>
        <p:spPr>
          <a:xfrm>
            <a:off x="912283" y="3429000"/>
            <a:ext cx="10970683" cy="1263650"/>
          </a:xfrm>
        </p:spPr>
        <p:txBody>
          <a:bodyPr/>
          <a:lstStyle/>
          <a:p>
            <a:pPr lvl="0"/>
            <a:r>
              <a:rPr lang="en-US"/>
              <a:t>Click to edit Master text styles</a:t>
            </a:r>
          </a:p>
        </p:txBody>
      </p:sp>
      <p:sp>
        <p:nvSpPr>
          <p:cNvPr id="13" name="Text Placeholder"/>
          <p:cNvSpPr>
            <a:spLocks noGrp="1"/>
          </p:cNvSpPr>
          <p:nvPr>
            <p:ph type="body" sz="quarter" idx="15" hasCustomPrompt="1"/>
          </p:nvPr>
        </p:nvSpPr>
        <p:spPr>
          <a:xfrm>
            <a:off x="912283" y="4925728"/>
            <a:ext cx="10970683" cy="1094957"/>
          </a:xfrm>
        </p:spPr>
        <p:txBody>
          <a:bodyPr/>
          <a:lstStyle>
            <a:lvl2pPr>
              <a:spcBef>
                <a:spcPts val="300"/>
              </a:spcBef>
              <a:defRPr/>
            </a:lvl2pPr>
            <a:lvl3pPr>
              <a:spcBef>
                <a:spcPts val="300"/>
              </a:spcBef>
              <a:defRPr/>
            </a:lvl3pPr>
            <a:lvl4pPr>
              <a:spcBef>
                <a:spcPts val="300"/>
              </a:spcBef>
              <a:defRPr/>
            </a:lvl4pPr>
          </a:lstStyle>
          <a:p>
            <a:pPr lvl="1"/>
            <a:r>
              <a:rPr lang="en-US"/>
              <a:t>Name</a:t>
            </a:r>
          </a:p>
          <a:p>
            <a:pPr lvl="2"/>
            <a:r>
              <a:rPr lang="en-US"/>
              <a:t>Position</a:t>
            </a:r>
          </a:p>
          <a:p>
            <a:pPr lvl="3"/>
            <a:r>
              <a:rPr lang="en-US"/>
              <a:t>Month</a:t>
            </a:r>
          </a:p>
        </p:txBody>
      </p:sp>
    </p:spTree>
    <p:extLst>
      <p:ext uri="{BB962C8B-B14F-4D97-AF65-F5344CB8AC3E}">
        <p14:creationId xmlns:p14="http://schemas.microsoft.com/office/powerpoint/2010/main" val="25805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318728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C66-98B7-48FD-9098-AC958C56C24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E41221-83CF-4826-B04F-DBAD805F62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6B33365A-F66B-4666-8870-0CF87B567ED3}"/>
              </a:ext>
            </a:extLst>
          </p:cNvP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47904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solidFill>
          <a:srgbClr val="41297D"/>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914400" y="483287"/>
            <a:ext cx="10972800" cy="769441"/>
          </a:xfrm>
        </p:spPr>
        <p:txBody>
          <a:bodyPr/>
          <a:lstStyle/>
          <a:p>
            <a:r>
              <a:rPr lang="en-US"/>
              <a:t>Click to edit Master title style</a:t>
            </a:r>
          </a:p>
        </p:txBody>
      </p:sp>
      <p:sp>
        <p:nvSpPr>
          <p:cNvPr id="3" name="Content"/>
          <p:cNvSpPr>
            <a:spLocks noGrp="1"/>
          </p:cNvSpPr>
          <p:nvPr>
            <p:ph idx="1"/>
          </p:nvPr>
        </p:nvSpPr>
        <p:spPr>
          <a:xfrm>
            <a:off x="910167" y="1579503"/>
            <a:ext cx="10972800" cy="4144403"/>
          </a:xfrm>
        </p:spPr>
        <p:txBody>
          <a:bodyPr/>
          <a:lstStyle>
            <a:lvl1pPr>
              <a:spcBef>
                <a:spcPts val="1800"/>
              </a:spcBef>
              <a:spcAft>
                <a:spcPts val="0"/>
              </a:spcAft>
              <a:defRPr>
                <a:solidFill>
                  <a:schemeClr val="tx1">
                    <a:lumMod val="85000"/>
                    <a:lumOff val="15000"/>
                  </a:schemeClr>
                </a:solidFill>
              </a:defRPr>
            </a:lvl1pPr>
            <a:lvl2pPr marL="365125" indent="-365125">
              <a:spcBef>
                <a:spcPts val="1800"/>
              </a:spcBef>
              <a:spcAft>
                <a:spcPts val="0"/>
              </a:spcAft>
              <a:defRPr>
                <a:solidFill>
                  <a:schemeClr val="tx1">
                    <a:lumMod val="85000"/>
                    <a:lumOff val="15000"/>
                  </a:schemeClr>
                </a:solidFill>
              </a:defRPr>
            </a:lvl2pPr>
            <a:lvl3pPr marL="731520" indent="-365125">
              <a:spcBef>
                <a:spcPts val="400"/>
              </a:spcBef>
              <a:spcAft>
                <a:spcPts val="0"/>
              </a:spcAft>
              <a:defRPr>
                <a:solidFill>
                  <a:schemeClr val="tx1">
                    <a:lumMod val="85000"/>
                    <a:lumOff val="15000"/>
                  </a:schemeClr>
                </a:solidFill>
              </a:defRPr>
            </a:lvl3pPr>
            <a:lvl4pPr marL="1097280" indent="-365125">
              <a:spcBef>
                <a:spcPts val="400"/>
              </a:spcBef>
              <a:spcAft>
                <a:spcPts val="0"/>
              </a:spcAft>
              <a:defRPr>
                <a:solidFill>
                  <a:schemeClr val="tx1">
                    <a:lumMod val="85000"/>
                    <a:lumOff val="15000"/>
                  </a:schemeClr>
                </a:solidFill>
              </a:defRPr>
            </a:lvl4pPr>
            <a:lvl5pPr marL="1463040" indent="-365125">
              <a:spcBef>
                <a:spcPts val="400"/>
              </a:spcBef>
              <a:spcAft>
                <a:spcPts val="0"/>
              </a:spcAft>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48147994-D89F-AD41-9609-EB2EC037175E}"/>
              </a:ext>
            </a:extLst>
          </p:cNvPr>
          <p:cNvCxnSpPr>
            <a:cxnSpLocks/>
          </p:cNvCxnSpPr>
          <p:nvPr userDrawn="1"/>
        </p:nvCxnSpPr>
        <p:spPr>
          <a:xfrm>
            <a:off x="910167" y="1466406"/>
            <a:ext cx="2961189" cy="0"/>
          </a:xfrm>
          <a:prstGeom prst="line">
            <a:avLst/>
          </a:prstGeom>
          <a:ln w="57150">
            <a:solidFill>
              <a:srgbClr val="9E9DFF"/>
            </a:solidFill>
          </a:ln>
        </p:spPr>
        <p:style>
          <a:lnRef idx="1">
            <a:schemeClr val="accent1"/>
          </a:lnRef>
          <a:fillRef idx="0">
            <a:schemeClr val="accent1"/>
          </a:fillRef>
          <a:effectRef idx="0">
            <a:schemeClr val="accent1"/>
          </a:effectRef>
          <a:fontRef idx="minor">
            <a:schemeClr val="tx1"/>
          </a:fontRef>
        </p:style>
      </p:cxnSp>
      <p:sp>
        <p:nvSpPr>
          <p:cNvPr id="7" name="Slide Number">
            <a:extLst>
              <a:ext uri="{FF2B5EF4-FFF2-40B4-BE49-F238E27FC236}">
                <a16:creationId xmlns:a16="http://schemas.microsoft.com/office/drawing/2014/main" id="{B6C0B2B2-0678-4E49-94E6-91A61B43C14C}"/>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9524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bg>
      <p:bgPr>
        <a:solidFill>
          <a:srgbClr val="41297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a:extLst>
              <a:ext uri="{FF2B5EF4-FFF2-40B4-BE49-F238E27FC236}">
                <a16:creationId xmlns:a16="http://schemas.microsoft.com/office/drawing/2014/main" id="{72E16345-EBF4-4B62-A12F-A900363A9827}"/>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22942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sp>
        <p:nvSpPr>
          <p:cNvPr id="2" name="Title"/>
          <p:cNvSpPr>
            <a:spLocks noGrp="1"/>
          </p:cNvSpPr>
          <p:nvPr>
            <p:ph type="title"/>
          </p:nvPr>
        </p:nvSpPr>
        <p:spPr>
          <a:xfrm>
            <a:off x="916518" y="851756"/>
            <a:ext cx="10966449" cy="523220"/>
          </a:xfrm>
        </p:spPr>
        <p:txBody>
          <a:bodyPr/>
          <a:lstStyle>
            <a:lvl1pPr>
              <a:defRPr>
                <a:solidFill>
                  <a:srgbClr val="52419B"/>
                </a:solidFill>
              </a:defRPr>
            </a:lvl1pPr>
          </a:lstStyle>
          <a:p>
            <a:r>
              <a:rPr lang="en-US"/>
              <a:t>Click to edit Master title style</a:t>
            </a:r>
          </a:p>
        </p:txBody>
      </p:sp>
      <p:sp>
        <p:nvSpPr>
          <p:cNvPr id="3" name="Content"/>
          <p:cNvSpPr>
            <a:spLocks noGrp="1"/>
          </p:cNvSpPr>
          <p:nvPr>
            <p:ph idx="1"/>
          </p:nvPr>
        </p:nvSpPr>
        <p:spPr>
          <a:xfrm>
            <a:off x="916518" y="1611467"/>
            <a:ext cx="10966449" cy="471453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kumimoji="0" lang="en-US" sz="2200" b="0" i="0" u="none" strike="noStrike" kern="1200" cap="none" spc="0" normalizeH="0" baseline="0" noProof="0">
                <a:ln>
                  <a:noFill/>
                </a:ln>
                <a:solidFill>
                  <a:prstClr val="black"/>
                </a:solidFill>
                <a:effectLst/>
                <a:uLnTx/>
                <a:uFillTx/>
                <a:latin typeface="Calibri"/>
                <a:cs typeface="Arial" panose="020B060402020202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kumimoji="0" lang="en-US" sz="2200" b="0" i="0" u="none" strike="noStrike" kern="1200" cap="none" spc="0" normalizeH="0" baseline="0" noProof="0">
                <a:ln>
                  <a:noFill/>
                </a:ln>
                <a:solidFill>
                  <a:srgbClr val="002060"/>
                </a:solidFill>
                <a:effectLst/>
                <a:uLnTx/>
                <a:uFillTx/>
                <a:latin typeface="Calibri"/>
                <a:cs typeface="Arial" panose="020B060402020202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kumimoji="0" lang="en-US" sz="2200" b="0" i="0" u="none" strike="noStrike" kern="1200" cap="none" spc="0" normalizeH="0" baseline="0" noProof="0">
                <a:ln>
                  <a:noFill/>
                </a:ln>
                <a:solidFill>
                  <a:schemeClr val="accent4"/>
                </a:solidFill>
                <a:effectLst/>
                <a:uLnTx/>
                <a:uFillTx/>
                <a:latin typeface="Calibri"/>
                <a:cs typeface="Arial" panose="020B060402020202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kumimoji="0" lang="en-US" sz="2200" b="0" i="0" u="none" strike="noStrike" kern="1200" cap="none" spc="0" normalizeH="0" baseline="0" noProof="0">
                <a:ln>
                  <a:noFill/>
                </a:ln>
                <a:solidFill>
                  <a:schemeClr val="accent6"/>
                </a:solidFill>
                <a:effectLst/>
                <a:uLnTx/>
                <a:uFillTx/>
                <a:latin typeface="Calibri"/>
                <a:cs typeface="Arial" panose="020B060402020202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kumimoji="0" lang="en-US" sz="2200" b="0" i="0" u="none" strike="noStrike" kern="1200" cap="none" spc="0" normalizeH="0" baseline="0" noProof="0">
                <a:ln>
                  <a:noFill/>
                </a:ln>
                <a:solidFill>
                  <a:srgbClr val="5982DB">
                    <a:lumMod val="50000"/>
                  </a:srgbClr>
                </a:solidFill>
                <a:effectLst/>
                <a:uLnTx/>
                <a:uFillTx/>
                <a:latin typeface="Calibri"/>
                <a:cs typeface="Arial" panose="020B0604020202020204" pitchFamily="34" charset="0"/>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77863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2" name="Title"/>
          <p:cNvSpPr>
            <a:spLocks noGrp="1"/>
          </p:cNvSpPr>
          <p:nvPr>
            <p:ph type="title"/>
          </p:nvPr>
        </p:nvSpPr>
        <p:spPr>
          <a:xfrm>
            <a:off x="916518" y="820978"/>
            <a:ext cx="10966449" cy="553998"/>
          </a:xfrm>
        </p:spPr>
        <p:txBody>
          <a:bodyPr>
            <a:spAutoFit/>
          </a:bodyPr>
          <a:lstStyle>
            <a:lvl1pPr>
              <a:defRPr sz="3600"/>
            </a:lvl1pPr>
          </a:lstStyle>
          <a:p>
            <a:r>
              <a:rPr lang="en-US"/>
              <a:t>Click to edit Master title style</a:t>
            </a:r>
          </a:p>
        </p:txBody>
      </p:sp>
      <p:sp>
        <p:nvSpPr>
          <p:cNvPr id="3" name="Content"/>
          <p:cNvSpPr>
            <a:spLocks noGrp="1"/>
          </p:cNvSpPr>
          <p:nvPr>
            <p:ph idx="1"/>
          </p:nvPr>
        </p:nvSpPr>
        <p:spPr bwMode="gray">
          <a:xfrm>
            <a:off x="916518" y="1662326"/>
            <a:ext cx="10966265" cy="4726300"/>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200">
                <a:solidFill>
                  <a:schemeClr val="tx2"/>
                </a:solidFill>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200" baseline="0">
                <a:solidFill>
                  <a:schemeClr val="accent4"/>
                </a:solidFill>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sz="2200" baseline="0">
                <a:solidFill>
                  <a:schemeClr val="accent6"/>
                </a:solidFill>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99708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40" name="Content Right"/>
          <p:cNvSpPr>
            <a:spLocks noGrp="1"/>
          </p:cNvSpPr>
          <p:nvPr>
            <p:ph sz="quarter" idx="12"/>
          </p:nvPr>
        </p:nvSpPr>
        <p:spPr>
          <a:xfrm>
            <a:off x="916517" y="1599874"/>
            <a:ext cx="5325535" cy="4723139"/>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accent4"/>
                </a:solidFill>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atin typeface="Calibri" panose="020F0502020204030204" pitchFamily="34" charset="0"/>
                <a:cs typeface="Calibri" panose="020F0502020204030204"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4"/>
            <a:endParaRPr lang="en-US"/>
          </a:p>
        </p:txBody>
      </p:sp>
      <p:sp>
        <p:nvSpPr>
          <p:cNvPr id="42" name="Content Left"/>
          <p:cNvSpPr>
            <a:spLocks noGrp="1"/>
          </p:cNvSpPr>
          <p:nvPr>
            <p:ph sz="quarter" idx="13"/>
          </p:nvPr>
        </p:nvSpPr>
        <p:spPr>
          <a:xfrm>
            <a:off x="6551085" y="1599874"/>
            <a:ext cx="5331883" cy="4723139"/>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atin typeface="Calibri" panose="020F0502020204030204" pitchFamily="34" charset="0"/>
                <a:cs typeface="Calibri" panose="020F0502020204030204"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4"/>
            <a:endParaRPr lang="en-US"/>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2307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Line Title, First Level No Bullet">
    <p:spTree>
      <p:nvGrpSpPr>
        <p:cNvPr id="1" name=""/>
        <p:cNvGrpSpPr/>
        <p:nvPr/>
      </p:nvGrpSpPr>
      <p:grpSpPr>
        <a:xfrm>
          <a:off x="0" y="0"/>
          <a:ext cx="0" cy="0"/>
          <a:chOff x="0" y="0"/>
          <a:chExt cx="0" cy="0"/>
        </a:xfrm>
      </p:grpSpPr>
      <p:sp>
        <p:nvSpPr>
          <p:cNvPr id="2" name="Title"/>
          <p:cNvSpPr>
            <a:spLocks noGrp="1"/>
          </p:cNvSpPr>
          <p:nvPr>
            <p:ph type="title"/>
          </p:nvPr>
        </p:nvSpPr>
        <p:spPr>
          <a:xfrm>
            <a:off x="862019" y="510639"/>
            <a:ext cx="10966449" cy="82506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solidFill>
                  <a:schemeClr val="bg2">
                    <a:lumMod val="75000"/>
                  </a:schemeClr>
                </a:solidFill>
              </a:defRPr>
            </a:lvl1pPr>
          </a:lstStyle>
          <a:p>
            <a:r>
              <a:rPr kumimoji="0" lang="en-US" sz="3600" b="0" i="0" u="none" strike="noStrike" kern="1200" cap="none" spc="0" normalizeH="0" baseline="0" noProof="0">
                <a:ln>
                  <a:noFill/>
                </a:ln>
                <a:solidFill>
                  <a:srgbClr val="52419B"/>
                </a:solidFill>
                <a:effectLst/>
                <a:uLnTx/>
                <a:uFillTx/>
                <a:latin typeface="Calibri" panose="020F0502020204030204" pitchFamily="34" charset="0"/>
                <a:ea typeface="ＭＳ Ｐゴシック" charset="0"/>
                <a:cs typeface="Calibri" panose="020F0502020204030204" pitchFamily="34" charset="0"/>
              </a:rPr>
              <a:t>Click to edit Master title style</a:t>
            </a:r>
            <a:endParaRPr lang="en-US"/>
          </a:p>
        </p:txBody>
      </p:sp>
      <p:sp>
        <p:nvSpPr>
          <p:cNvPr id="3" name="Content"/>
          <p:cNvSpPr>
            <a:spLocks noGrp="1"/>
          </p:cNvSpPr>
          <p:nvPr>
            <p:ph idx="1"/>
          </p:nvPr>
        </p:nvSpPr>
        <p:spPr>
          <a:xfrm>
            <a:off x="807522" y="1666749"/>
            <a:ext cx="11075445" cy="483035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2"/>
                </a:solidFill>
                <a:latin typeface="+mn-l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endParaRPr lang="en-US"/>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0187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ngle Line Title, Bulleted Text">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1065045"/>
          </a:xfrm>
        </p:spPr>
        <p:txBody>
          <a:bodyPr/>
          <a:lstStyle/>
          <a:p>
            <a:r>
              <a:rPr lang="en-US"/>
              <a:t>Click to edit Master title style</a:t>
            </a:r>
          </a:p>
        </p:txBody>
      </p:sp>
      <p:sp>
        <p:nvSpPr>
          <p:cNvPr id="20" name="Content"/>
          <p:cNvSpPr>
            <a:spLocks noGrp="1"/>
          </p:cNvSpPr>
          <p:nvPr>
            <p:ph sz="quarter" idx="11"/>
          </p:nvPr>
        </p:nvSpPr>
        <p:spPr>
          <a:xfrm>
            <a:off x="916518" y="1634666"/>
            <a:ext cx="10966449" cy="4691523"/>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3"/>
            <a:endParaRPr lang="en-US"/>
          </a:p>
        </p:txBody>
      </p:sp>
      <p:sp>
        <p:nvSpPr>
          <p:cNvPr id="2" name="Slide Number"/>
          <p:cNvSpPr>
            <a:spLocks noGrp="1"/>
          </p:cNvSpPr>
          <p:nvPr>
            <p:ph type="sldNum" sz="quarter" idx="10"/>
          </p:nvPr>
        </p:nvSpPr>
        <p:spPr>
          <a:xfrm>
            <a:off x="6329210" y="6675976"/>
            <a:ext cx="141064" cy="138499"/>
          </a:xfrm>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5676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1.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6.png"/><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1297D"/>
        </a:solidFill>
        <a:effectLst/>
      </p:bgPr>
    </p:bg>
    <p:spTree>
      <p:nvGrpSpPr>
        <p:cNvPr id="1" name=""/>
        <p:cNvGrpSpPr/>
        <p:nvPr/>
      </p:nvGrpSpPr>
      <p:grpSpPr>
        <a:xfrm>
          <a:off x="0" y="0"/>
          <a:ext cx="0" cy="0"/>
          <a:chOff x="0" y="0"/>
          <a:chExt cx="0" cy="0"/>
        </a:xfrm>
      </p:grpSpPr>
      <p:sp>
        <p:nvSpPr>
          <p:cNvPr id="2051" name="Title"/>
          <p:cNvSpPr>
            <a:spLocks noGrp="1"/>
          </p:cNvSpPr>
          <p:nvPr>
            <p:ph type="title"/>
          </p:nvPr>
        </p:nvSpPr>
        <p:spPr bwMode="gray">
          <a:xfrm>
            <a:off x="911749" y="1767485"/>
            <a:ext cx="10971223" cy="92333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2052" name="Text"/>
          <p:cNvSpPr>
            <a:spLocks noGrp="1"/>
          </p:cNvSpPr>
          <p:nvPr>
            <p:ph type="body" idx="1"/>
          </p:nvPr>
        </p:nvSpPr>
        <p:spPr bwMode="gray">
          <a:xfrm>
            <a:off x="911858" y="2935823"/>
            <a:ext cx="10971108"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userDrawn="1"/>
        </p:nvSpPr>
        <p:spPr>
          <a:xfrm>
            <a:off x="0" y="5806661"/>
            <a:ext cx="12192000" cy="1051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7" name="Picture 6"/>
          <p:cNvPicPr>
            <a:picLocks noChangeAspect="1"/>
          </p:cNvPicPr>
          <p:nvPr userDrawn="1"/>
        </p:nvPicPr>
        <p:blipFill>
          <a:blip r:embed="rId6"/>
          <a:stretch>
            <a:fillRect/>
          </a:stretch>
        </p:blipFill>
        <p:spPr>
          <a:xfrm>
            <a:off x="11089133" y="5865150"/>
            <a:ext cx="948350" cy="907594"/>
          </a:xfrm>
          <a:prstGeom prst="rect">
            <a:avLst/>
          </a:prstGeom>
        </p:spPr>
      </p:pic>
      <p:pic>
        <p:nvPicPr>
          <p:cNvPr id="9" name="Picture 8" descr="A picture containing bottle&#10;&#10;Description automatically generated">
            <a:extLst>
              <a:ext uri="{FF2B5EF4-FFF2-40B4-BE49-F238E27FC236}">
                <a16:creationId xmlns:a16="http://schemas.microsoft.com/office/drawing/2014/main" id="{547973F1-E9CD-274A-B9EF-6FD5FBC698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55572" y="5896626"/>
            <a:ext cx="4318000" cy="914400"/>
          </a:xfrm>
          <a:prstGeom prst="rect">
            <a:avLst/>
          </a:prstGeom>
        </p:spPr>
      </p:pic>
      <p:pic>
        <p:nvPicPr>
          <p:cNvPr id="10" name="Picture 9">
            <a:extLst>
              <a:ext uri="{FF2B5EF4-FFF2-40B4-BE49-F238E27FC236}">
                <a16:creationId xmlns:a16="http://schemas.microsoft.com/office/drawing/2014/main" id="{B8EE5FE3-210F-4C85-A809-BC0A8D8D3F41}"/>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34336" y="6050605"/>
            <a:ext cx="1888292" cy="605060"/>
          </a:xfrm>
          <a:prstGeom prst="rect">
            <a:avLst/>
          </a:prstGeom>
          <a:noFill/>
          <a:ln>
            <a:noFill/>
          </a:ln>
        </p:spPr>
      </p:pic>
      <p:sp>
        <p:nvSpPr>
          <p:cNvPr id="11" name="Slide Number">
            <a:extLst>
              <a:ext uri="{FF2B5EF4-FFF2-40B4-BE49-F238E27FC236}">
                <a16:creationId xmlns:a16="http://schemas.microsoft.com/office/drawing/2014/main" id="{CE8DDD73-CA4C-48DB-821E-4ACAC2F4B710}"/>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03796125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812" r:id="rId3"/>
    <p:sldLayoutId id="2147483815" r:id="rId4"/>
  </p:sldLayoutIdLst>
  <p:txStyles>
    <p:titleStyle>
      <a:lvl1pPr algn="l" rtl="0" eaLnBrk="1" fontAlgn="base" hangingPunct="1">
        <a:spcBef>
          <a:spcPct val="0"/>
        </a:spcBef>
        <a:spcAft>
          <a:spcPct val="0"/>
        </a:spcAft>
        <a:defRPr sz="6000" b="1" i="0" kern="1200">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4400" kern="1200">
          <a:solidFill>
            <a:schemeClr val="bg1"/>
          </a:solidFill>
          <a:latin typeface="Calibri" panose="020F0502020204030204" pitchFamily="34" charset="0"/>
          <a:ea typeface="+mn-ea"/>
          <a:cs typeface="Calibri" panose="020F0502020204030204" pitchFamily="34" charset="0"/>
        </a:defRPr>
      </a:lvl1pPr>
      <a:lvl2pPr marL="0" indent="0" algn="l" rtl="0" eaLnBrk="1" fontAlgn="base" hangingPunct="1">
        <a:spcBef>
          <a:spcPts val="600"/>
        </a:spcBef>
        <a:spcAft>
          <a:spcPct val="0"/>
        </a:spcAft>
        <a:defRPr sz="2400" kern="1200">
          <a:solidFill>
            <a:schemeClr val="bg1"/>
          </a:solidFill>
          <a:latin typeface="Calibri" panose="020F0502020204030204" pitchFamily="34" charset="0"/>
          <a:ea typeface="+mn-ea"/>
          <a:cs typeface="Calibri" panose="020F0502020204030204" pitchFamily="34" charset="0"/>
        </a:defRPr>
      </a:lvl2pPr>
      <a:lvl3pPr marL="0" indent="0" algn="l" rtl="0" eaLnBrk="1" fontAlgn="base" hangingPunct="1">
        <a:spcBef>
          <a:spcPts val="600"/>
        </a:spcBef>
        <a:spcAft>
          <a:spcPct val="0"/>
        </a:spcAft>
        <a:defRPr sz="2000" kern="1200">
          <a:solidFill>
            <a:schemeClr val="bg1"/>
          </a:solidFill>
          <a:latin typeface="Calibri" panose="020F0502020204030204" pitchFamily="34" charset="0"/>
          <a:ea typeface="+mn-ea"/>
          <a:cs typeface="Calibri" panose="020F0502020204030204" pitchFamily="34" charset="0"/>
        </a:defRPr>
      </a:lvl3pPr>
      <a:lvl4pPr marL="0" indent="0" algn="l" rtl="0" eaLnBrk="1" fontAlgn="base" hangingPunct="1">
        <a:spcBef>
          <a:spcPts val="600"/>
        </a:spcBef>
        <a:spcAft>
          <a:spcPct val="0"/>
        </a:spcAft>
        <a:defRPr sz="1600" kern="1200">
          <a:solidFill>
            <a:schemeClr val="bg1"/>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40000"/>
                <a:lumOff val="60000"/>
              </a:schemeClr>
            </a:gs>
            <a:gs pos="58000">
              <a:srgbClr val="52419B"/>
            </a:gs>
            <a:gs pos="100000">
              <a:schemeClr val="accent1">
                <a:lumMod val="75000"/>
              </a:schemeClr>
            </a:gs>
            <a:gs pos="81000">
              <a:schemeClr val="accent1">
                <a:lumMod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6" name="Basic Background"/>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gray">
          <a:xfrm>
            <a:off x="0" y="0"/>
            <a:ext cx="12220692" cy="6858000"/>
          </a:xfrm>
          <a:prstGeom prst="rect">
            <a:avLst/>
          </a:prstGeom>
          <a:solidFill>
            <a:srgbClr val="41297D"/>
          </a:solidFill>
          <a:ln>
            <a:noFill/>
          </a:ln>
        </p:spPr>
      </p:pic>
      <p:sp>
        <p:nvSpPr>
          <p:cNvPr id="5123" name="Title"/>
          <p:cNvSpPr>
            <a:spLocks noGrp="1"/>
          </p:cNvSpPr>
          <p:nvPr>
            <p:ph type="title"/>
          </p:nvPr>
        </p:nvSpPr>
        <p:spPr bwMode="gray">
          <a:xfrm>
            <a:off x="916518" y="820978"/>
            <a:ext cx="10966449" cy="55399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4" name="Text"/>
          <p:cNvSpPr>
            <a:spLocks noGrp="1"/>
          </p:cNvSpPr>
          <p:nvPr>
            <p:ph type="body" idx="1"/>
          </p:nvPr>
        </p:nvSpPr>
        <p:spPr bwMode="gray">
          <a:xfrm>
            <a:off x="916518" y="1611466"/>
            <a:ext cx="10966449"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a:p>
        </p:txBody>
      </p:sp>
      <p:sp>
        <p:nvSpPr>
          <p:cNvPr id="7" name="Rectangle 6"/>
          <p:cNvSpPr/>
          <p:nvPr userDrawn="1"/>
        </p:nvSpPr>
        <p:spPr>
          <a:xfrm>
            <a:off x="0" y="-43525"/>
            <a:ext cx="12230420" cy="323651"/>
          </a:xfrm>
          <a:prstGeom prst="rect">
            <a:avLst/>
          </a:prstGeom>
          <a:solidFill>
            <a:srgbClr val="524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Rectangle 7"/>
          <p:cNvSpPr/>
          <p:nvPr userDrawn="1"/>
        </p:nvSpPr>
        <p:spPr>
          <a:xfrm>
            <a:off x="62144" y="6471822"/>
            <a:ext cx="12168276" cy="386178"/>
          </a:xfrm>
          <a:prstGeom prst="rect">
            <a:avLst/>
          </a:prstGeom>
          <a:solidFill>
            <a:srgbClr val="524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1"/>
          <a:stretch>
            <a:fillRect/>
          </a:stretch>
        </p:blipFill>
        <p:spPr>
          <a:xfrm>
            <a:off x="11345919" y="6037022"/>
            <a:ext cx="807661" cy="77295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DEABC062-47EB-1E4F-BE2D-C60585ED4B1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2144" y="6260476"/>
            <a:ext cx="939606" cy="553999"/>
          </a:xfrm>
          <a:prstGeom prst="rect">
            <a:avLst/>
          </a:prstGeom>
        </p:spPr>
      </p:pic>
      <p:cxnSp>
        <p:nvCxnSpPr>
          <p:cNvPr id="11" name="Straight Connector 10">
            <a:extLst>
              <a:ext uri="{FF2B5EF4-FFF2-40B4-BE49-F238E27FC236}">
                <a16:creationId xmlns:a16="http://schemas.microsoft.com/office/drawing/2014/main" id="{292CDC66-6A5E-6242-910D-9EB864C15E55}"/>
              </a:ext>
            </a:extLst>
          </p:cNvPr>
          <p:cNvCxnSpPr>
            <a:cxnSpLocks/>
          </p:cNvCxnSpPr>
          <p:nvPr userDrawn="1"/>
        </p:nvCxnSpPr>
        <p:spPr>
          <a:xfrm>
            <a:off x="916518" y="1502032"/>
            <a:ext cx="1696053" cy="0"/>
          </a:xfrm>
          <a:prstGeom prst="line">
            <a:avLst/>
          </a:prstGeom>
          <a:ln w="57150">
            <a:solidFill>
              <a:srgbClr val="8280FF"/>
            </a:solidFill>
          </a:ln>
        </p:spPr>
        <p:style>
          <a:lnRef idx="1">
            <a:schemeClr val="accent1"/>
          </a:lnRef>
          <a:fillRef idx="0">
            <a:schemeClr val="accent1"/>
          </a:fillRef>
          <a:effectRef idx="0">
            <a:schemeClr val="accent1"/>
          </a:effectRef>
          <a:fontRef idx="minor">
            <a:schemeClr val="tx1"/>
          </a:fontRef>
        </p:style>
      </p:cxnSp>
      <p:sp>
        <p:nvSpPr>
          <p:cNvPr id="12" name="Slide Number">
            <a:extLst>
              <a:ext uri="{FF2B5EF4-FFF2-40B4-BE49-F238E27FC236}">
                <a16:creationId xmlns:a16="http://schemas.microsoft.com/office/drawing/2014/main" id="{671DF3EA-81B9-400A-8BE8-CD7EDCA93ACD}"/>
              </a:ext>
            </a:extLst>
          </p:cNvPr>
          <p:cNvSpPr txBox="1">
            <a:spLocks/>
          </p:cNvSpPr>
          <p:nvPr userDrawn="1"/>
        </p:nvSpPr>
        <p:spPr>
          <a:xfrm>
            <a:off x="10837173" y="6545499"/>
            <a:ext cx="438471" cy="230184"/>
          </a:xfrm>
          <a:prstGeom prst="rect">
            <a:avLst/>
          </a:prstGeom>
        </p:spPr>
        <p:txBody>
          <a:bodyP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mtClean="0">
                <a:solidFill>
                  <a:schemeClr val="bg1">
                    <a:lumMod val="85000"/>
                  </a:schemeClr>
                </a:solidFill>
              </a:rPr>
              <a:pPr algn="r"/>
              <a:t>‹#›</a:t>
            </a:fld>
            <a:endParaRPr lang="en-US">
              <a:solidFill>
                <a:schemeClr val="bg1">
                  <a:lumMod val="85000"/>
                </a:schemeClr>
              </a:solidFill>
            </a:endParaRPr>
          </a:p>
        </p:txBody>
      </p:sp>
      <p:pic>
        <p:nvPicPr>
          <p:cNvPr id="14" name="Picture 13">
            <a:extLst>
              <a:ext uri="{FF2B5EF4-FFF2-40B4-BE49-F238E27FC236}">
                <a16:creationId xmlns:a16="http://schemas.microsoft.com/office/drawing/2014/main" id="{CC42C60F-6BF4-4C1E-BF79-BF5C93ABE081}"/>
              </a:ext>
            </a:extLst>
          </p:cNvPr>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285932" y="4211"/>
            <a:ext cx="807662" cy="246824"/>
          </a:xfrm>
          <a:prstGeom prst="rect">
            <a:avLst/>
          </a:prstGeom>
          <a:noFill/>
          <a:ln>
            <a:noFill/>
          </a:ln>
        </p:spPr>
      </p:pic>
    </p:spTree>
    <p:extLst>
      <p:ext uri="{BB962C8B-B14F-4D97-AF65-F5344CB8AC3E}">
        <p14:creationId xmlns:p14="http://schemas.microsoft.com/office/powerpoint/2010/main" val="151338856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809" r:id="rId16"/>
    <p:sldLayoutId id="2147483811" r:id="rId17"/>
    <p:sldLayoutId id="2147483816" r:id="rId18"/>
  </p:sldLayoutIdLst>
  <p:hf hdr="0" ftr="0" dt="0"/>
  <p:txStyles>
    <p:titleStyle>
      <a:lvl1pPr algn="l" rtl="0" eaLnBrk="1" fontAlgn="base" hangingPunct="1">
        <a:spcBef>
          <a:spcPct val="0"/>
        </a:spcBef>
        <a:spcAft>
          <a:spcPct val="0"/>
        </a:spcAft>
        <a:defRPr lang="en-US" sz="3600" b="0" kern="1200" dirty="0">
          <a:solidFill>
            <a:srgbClr val="52419B"/>
          </a:solidFill>
          <a:latin typeface="Calibri" panose="020F0502020204030204" pitchFamily="34" charset="0"/>
          <a:ea typeface="ＭＳ Ｐゴシック" charset="0"/>
          <a:cs typeface="Calibri" panose="020F0502020204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sz="26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400" kern="1200">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200" kern="1200">
          <a:solidFill>
            <a:schemeClr val="accent4"/>
          </a:solidFill>
          <a:latin typeface="Calibri" panose="020F0502020204030204" pitchFamily="34" charset="0"/>
          <a:ea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sz="2000" kern="1200">
          <a:solidFill>
            <a:srgbClr val="27776E"/>
          </a:solidFill>
          <a:latin typeface="Calibri" panose="020F0502020204030204" pitchFamily="34" charset="0"/>
          <a:ea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sz="1800"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a:p>
        </p:txBody>
      </p:sp>
      <p:sp>
        <p:nvSpPr>
          <p:cNvPr id="7" name="Rectangle 6"/>
          <p:cNvSpPr/>
          <p:nvPr userDrawn="1"/>
        </p:nvSpPr>
        <p:spPr>
          <a:xfrm>
            <a:off x="0" y="-43525"/>
            <a:ext cx="12192000" cy="323651"/>
          </a:xfrm>
          <a:prstGeom prst="rect">
            <a:avLst/>
          </a:prstGeom>
          <a:solidFill>
            <a:srgbClr val="524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Rectangle 7"/>
          <p:cNvSpPr/>
          <p:nvPr userDrawn="1"/>
        </p:nvSpPr>
        <p:spPr>
          <a:xfrm>
            <a:off x="0" y="6471822"/>
            <a:ext cx="12254144" cy="386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321210"/>
      </p:ext>
    </p:extLst>
  </p:cSld>
  <p:clrMap bg1="lt1" tx1="dk1" bg2="lt2" tx2="dk2" accent1="accent1" accent2="accent2" accent3="accent3" accent4="accent4" accent5="accent5" accent6="accent6" hlink="hlink" folHlink="folHlink"/>
  <p:sldLayoutIdLst>
    <p:sldLayoutId id="2147483814" r:id="rId1"/>
  </p:sldLayoutIdLst>
  <p:hf hdr="0" ftr="0" dt="0"/>
  <p:txStyles>
    <p:titleStyle>
      <a:lvl1pPr algn="l" rtl="0" eaLnBrk="1" fontAlgn="base" hangingPunct="1">
        <a:spcBef>
          <a:spcPct val="0"/>
        </a:spcBef>
        <a:spcAft>
          <a:spcPct val="0"/>
        </a:spcAft>
        <a:defRPr lang="en-US" sz="3200" b="0" kern="1200" dirty="0">
          <a:solidFill>
            <a:schemeClr val="bg2">
              <a:lumMod val="75000"/>
            </a:schemeClr>
          </a:solidFill>
          <a:latin typeface="Arial Narrow" panose="020B0606020202030204" pitchFamily="34" charset="0"/>
          <a:ea typeface="ＭＳ Ｐゴシック" charset="0"/>
          <a:cs typeface="Arial Narrow" panose="020B0606020202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28600" indent="-228600" algn="l" rtl="0" eaLnBrk="1" fontAlgn="base" hangingPunct="1">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1" fontAlgn="base" hangingPunct="1">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1" fontAlgn="base" hangingPunct="1">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1" fontAlgn="base"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hyperlink" Target="http://s3.amazonaws.com/illustrativemathematics/attachments/000/008/748/original/public_task_461.pdf?1462392408"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hyperlink" Target="https://achievethecore.org/coherence-map/" TargetMode="External"/><Relationship Id="rId2" Type="http://schemas.openxmlformats.org/officeDocument/2006/relationships/notesSlide" Target="../notesSlides/notesSlide60.xml"/><Relationship Id="rId1" Type="http://schemas.openxmlformats.org/officeDocument/2006/relationships/slideLayout" Target="../slideLayouts/slideLayout9.xml"/><Relationship Id="rId5" Type="http://schemas.openxmlformats.org/officeDocument/2006/relationships/hyperlink" Target="https://sampleitems.smarterbalanced.org/BrowseItems?Claim=MATH1&amp;Subject=MATH&amp;Grade=8" TargetMode="External"/><Relationship Id="rId4" Type="http://schemas.openxmlformats.org/officeDocument/2006/relationships/hyperlink" Target="https://nces.ed.gov/nationsreportcard/nqt"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http://whatworks.ed.gov/"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hyperlink" Target="https://doi.org/10.5951/jresematheduc.44.1.0199"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619BFD-D1F1-4D3D-8BCA-3AF8C08EF336}"/>
              </a:ext>
            </a:extLst>
          </p:cNvPr>
          <p:cNvSpPr>
            <a:spLocks noGrp="1"/>
          </p:cNvSpPr>
          <p:nvPr>
            <p:ph type="title"/>
          </p:nvPr>
        </p:nvSpPr>
        <p:spPr>
          <a:xfrm>
            <a:off x="911750" y="1170982"/>
            <a:ext cx="10971217" cy="1538883"/>
          </a:xfrm>
        </p:spPr>
        <p:txBody>
          <a:bodyPr>
            <a:normAutofit/>
          </a:bodyPr>
          <a:lstStyle/>
          <a:p>
            <a:r>
              <a:rPr lang="en-US" sz="4800"/>
              <a:t>Increasing Inquiry-Based Questions in Middle School Mathematics Classrooms</a:t>
            </a:r>
          </a:p>
        </p:txBody>
      </p:sp>
      <p:sp>
        <p:nvSpPr>
          <p:cNvPr id="5" name="Text Placeholder 4">
            <a:extLst>
              <a:ext uri="{FF2B5EF4-FFF2-40B4-BE49-F238E27FC236}">
                <a16:creationId xmlns:a16="http://schemas.microsoft.com/office/drawing/2014/main" id="{AFC03463-7348-46BB-A835-22064430050F}"/>
              </a:ext>
            </a:extLst>
          </p:cNvPr>
          <p:cNvSpPr>
            <a:spLocks noGrp="1"/>
          </p:cNvSpPr>
          <p:nvPr>
            <p:ph type="body" sz="quarter" idx="16"/>
          </p:nvPr>
        </p:nvSpPr>
        <p:spPr/>
        <p:txBody>
          <a:bodyPr>
            <a:noAutofit/>
          </a:bodyPr>
          <a:lstStyle/>
          <a:p>
            <a:r>
              <a:rPr lang="en-US" sz="3200"/>
              <a:t>Expanding Middle School Students’ Understanding of Algebraic Reasoning for Students With Disabilities </a:t>
            </a:r>
          </a:p>
          <a:p>
            <a:pPr>
              <a:spcBef>
                <a:spcPts val="1800"/>
              </a:spcBef>
            </a:pPr>
            <a:r>
              <a:rPr lang="en-US" sz="2800"/>
              <a:t>American Institutes for Research</a:t>
            </a:r>
          </a:p>
        </p:txBody>
      </p:sp>
    </p:spTree>
    <p:extLst>
      <p:ext uri="{BB962C8B-B14F-4D97-AF65-F5344CB8AC3E}">
        <p14:creationId xmlns:p14="http://schemas.microsoft.com/office/powerpoint/2010/main" val="296492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E47D-C2FA-7B43-B405-0A508E077535}"/>
              </a:ext>
            </a:extLst>
          </p:cNvPr>
          <p:cNvSpPr>
            <a:spLocks noGrp="1"/>
          </p:cNvSpPr>
          <p:nvPr>
            <p:ph type="title"/>
          </p:nvPr>
        </p:nvSpPr>
        <p:spPr/>
        <p:txBody>
          <a:bodyPr/>
          <a:lstStyle/>
          <a:p>
            <a:r>
              <a:rPr lang="en-US"/>
              <a:t>Mathematics Warm-Up</a:t>
            </a:r>
          </a:p>
        </p:txBody>
      </p:sp>
      <p:sp>
        <p:nvSpPr>
          <p:cNvPr id="3" name="Content Placeholder 2">
            <a:extLst>
              <a:ext uri="{FF2B5EF4-FFF2-40B4-BE49-F238E27FC236}">
                <a16:creationId xmlns:a16="http://schemas.microsoft.com/office/drawing/2014/main" id="{21893A27-9BE9-5840-9554-B8D71A8E948F}"/>
              </a:ext>
            </a:extLst>
          </p:cNvPr>
          <p:cNvSpPr>
            <a:spLocks noGrp="1"/>
          </p:cNvSpPr>
          <p:nvPr>
            <p:ph idx="1"/>
          </p:nvPr>
        </p:nvSpPr>
        <p:spPr/>
        <p:txBody>
          <a:bodyPr/>
          <a:lstStyle/>
          <a:p>
            <a:pPr fontAlgn="base"/>
            <a:r>
              <a:rPr lang="en-US"/>
              <a:t>Complete the following problem: ​</a:t>
            </a:r>
          </a:p>
          <a:p>
            <a:pPr marL="0" indent="0" algn="ctr" fontAlgn="base">
              <a:spcBef>
                <a:spcPts val="2400"/>
              </a:spcBef>
              <a:buNone/>
            </a:pPr>
            <a:r>
              <a:rPr lang="en-US" b="1"/>
              <a:t>Kara is buying party invitations. The party store sells a $10 box that contains 24 cards or a $25 box that contains 60 cards. Which is the better deal? Why?</a:t>
            </a:r>
            <a:r>
              <a:rPr lang="en-US"/>
              <a:t>​</a:t>
            </a:r>
          </a:p>
          <a:p>
            <a:pPr marL="0" indent="0" algn="ctr" fontAlgn="base">
              <a:buNone/>
            </a:pPr>
            <a:r>
              <a:rPr lang="en-US" b="1"/>
              <a:t>Create another card box that would be equivalent to the better deal.</a:t>
            </a:r>
            <a:r>
              <a:rPr lang="en-US"/>
              <a:t>​</a:t>
            </a:r>
          </a:p>
          <a:p>
            <a:pPr fontAlgn="base">
              <a:spcBef>
                <a:spcPts val="2400"/>
              </a:spcBef>
            </a:pPr>
            <a:r>
              <a:rPr lang="en-US"/>
              <a:t>Now that you have solved, show a different way to solve. ​</a:t>
            </a:r>
          </a:p>
          <a:p>
            <a:pPr marL="0" lvl="0" indent="0" algn="r" defTabSz="914400">
              <a:lnSpc>
                <a:spcPct val="100000"/>
              </a:lnSpc>
              <a:spcBef>
                <a:spcPts val="0"/>
              </a:spcBef>
              <a:buNone/>
            </a:pPr>
            <a:r>
              <a:rPr lang="en-US" sz="1800">
                <a:solidFill>
                  <a:srgbClr val="000000"/>
                </a:solidFill>
                <a:latin typeface="Arial"/>
                <a:ea typeface="+mn-ea"/>
                <a:cs typeface="+mn-cs"/>
              </a:rPr>
              <a:t>(</a:t>
            </a:r>
            <a:r>
              <a:rPr lang="en-US" sz="1800" err="1">
                <a:solidFill>
                  <a:srgbClr val="000000"/>
                </a:solidFill>
                <a:latin typeface="Arial"/>
                <a:ea typeface="+mn-ea"/>
                <a:cs typeface="+mn-cs"/>
              </a:rPr>
              <a:t>SanGiovanni</a:t>
            </a:r>
            <a:r>
              <a:rPr lang="en-US" sz="1800">
                <a:solidFill>
                  <a:srgbClr val="000000"/>
                </a:solidFill>
                <a:latin typeface="Arial"/>
                <a:ea typeface="+mn-ea"/>
                <a:cs typeface="+mn-cs"/>
              </a:rPr>
              <a:t> &amp; Novak, 2018, Task 20a)</a:t>
            </a:r>
          </a:p>
        </p:txBody>
      </p:sp>
    </p:spTree>
    <p:extLst>
      <p:ext uri="{BB962C8B-B14F-4D97-AF65-F5344CB8AC3E}">
        <p14:creationId xmlns:p14="http://schemas.microsoft.com/office/powerpoint/2010/main" val="22085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FA7B-0F7E-4648-89E0-7C73AA0C3832}"/>
              </a:ext>
            </a:extLst>
          </p:cNvPr>
          <p:cNvSpPr>
            <a:spLocks noGrp="1"/>
          </p:cNvSpPr>
          <p:nvPr>
            <p:ph type="title"/>
          </p:nvPr>
        </p:nvSpPr>
        <p:spPr/>
        <p:txBody>
          <a:bodyPr/>
          <a:lstStyle/>
          <a:p>
            <a:r>
              <a:rPr lang="en-US"/>
              <a:t>Anticipating</a:t>
            </a:r>
          </a:p>
        </p:txBody>
      </p:sp>
      <p:sp>
        <p:nvSpPr>
          <p:cNvPr id="3" name="Content Placeholder 2">
            <a:extLst>
              <a:ext uri="{FF2B5EF4-FFF2-40B4-BE49-F238E27FC236}">
                <a16:creationId xmlns:a16="http://schemas.microsoft.com/office/drawing/2014/main" id="{68D73679-5843-CC44-8DEE-62842B79C35B}"/>
              </a:ext>
            </a:extLst>
          </p:cNvPr>
          <p:cNvSpPr>
            <a:spLocks noGrp="1"/>
          </p:cNvSpPr>
          <p:nvPr>
            <p:ph idx="1"/>
          </p:nvPr>
        </p:nvSpPr>
        <p:spPr/>
        <p:txBody>
          <a:bodyPr/>
          <a:lstStyle/>
          <a:p>
            <a:r>
              <a:rPr lang="en-US"/>
              <a:t>What was the task? </a:t>
            </a:r>
          </a:p>
          <a:p>
            <a:pPr lvl="1"/>
            <a:r>
              <a:rPr lang="en-US"/>
              <a:t>Put into your own words the problem you were asked to complete. </a:t>
            </a:r>
          </a:p>
          <a:p>
            <a:pPr lvl="1"/>
            <a:r>
              <a:rPr lang="en-US"/>
              <a:t>What skill(s) are needed?</a:t>
            </a:r>
          </a:p>
          <a:p>
            <a:r>
              <a:rPr lang="en-US"/>
              <a:t>Anticipate student responses. </a:t>
            </a:r>
          </a:p>
          <a:p>
            <a:pPr lvl="1"/>
            <a:r>
              <a:rPr lang="en-US"/>
              <a:t>How would your students have solved?</a:t>
            </a:r>
          </a:p>
          <a:p>
            <a:pPr lvl="1"/>
            <a:r>
              <a:rPr lang="en-US"/>
              <a:t>What makes this problem challenging for students with mathematical difficulties?</a:t>
            </a:r>
          </a:p>
        </p:txBody>
      </p:sp>
    </p:spTree>
    <p:extLst>
      <p:ext uri="{BB962C8B-B14F-4D97-AF65-F5344CB8AC3E}">
        <p14:creationId xmlns:p14="http://schemas.microsoft.com/office/powerpoint/2010/main" val="186130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5B31-23E5-0B4E-9130-3E48D7B11FC4}"/>
              </a:ext>
            </a:extLst>
          </p:cNvPr>
          <p:cNvSpPr>
            <a:spLocks noGrp="1"/>
          </p:cNvSpPr>
          <p:nvPr>
            <p:ph type="title"/>
          </p:nvPr>
        </p:nvSpPr>
        <p:spPr/>
        <p:txBody>
          <a:bodyPr/>
          <a:lstStyle/>
          <a:p>
            <a:r>
              <a:rPr lang="en-US"/>
              <a:t>Analyze This Student’s Mathematics Thinking</a:t>
            </a:r>
          </a:p>
        </p:txBody>
      </p:sp>
      <p:sp>
        <p:nvSpPr>
          <p:cNvPr id="3" name="Content Placeholder 2">
            <a:extLst>
              <a:ext uri="{FF2B5EF4-FFF2-40B4-BE49-F238E27FC236}">
                <a16:creationId xmlns:a16="http://schemas.microsoft.com/office/drawing/2014/main" id="{8C97DBBE-4187-2047-95BC-978F6541BFD3}"/>
              </a:ext>
            </a:extLst>
          </p:cNvPr>
          <p:cNvSpPr>
            <a:spLocks noGrp="1"/>
          </p:cNvSpPr>
          <p:nvPr>
            <p:ph idx="1"/>
          </p:nvPr>
        </p:nvSpPr>
        <p:spPr>
          <a:xfrm>
            <a:off x="916518" y="1662326"/>
            <a:ext cx="5857321" cy="4726300"/>
          </a:xfrm>
        </p:spPr>
        <p:txBody>
          <a:bodyPr/>
          <a:lstStyle/>
          <a:p>
            <a:r>
              <a:rPr lang="en-US"/>
              <a:t>Does the student understand how to use rates to compare? </a:t>
            </a:r>
            <a:br>
              <a:rPr lang="en-US"/>
            </a:br>
            <a:r>
              <a:rPr lang="en-US"/>
              <a:t>How do you know?</a:t>
            </a:r>
          </a:p>
          <a:p>
            <a:r>
              <a:rPr lang="en-US"/>
              <a:t>How did the student solve?</a:t>
            </a:r>
          </a:p>
          <a:p>
            <a:r>
              <a:rPr lang="en-US"/>
              <a:t>Are there any errors?</a:t>
            </a:r>
          </a:p>
          <a:p>
            <a:r>
              <a:rPr lang="en-US"/>
              <a:t>Is any additional instruction or support needed? How do you know?</a:t>
            </a:r>
          </a:p>
        </p:txBody>
      </p:sp>
      <p:pic>
        <p:nvPicPr>
          <p:cNvPr id="6" name="Picture 5">
            <a:extLst>
              <a:ext uri="{FF2B5EF4-FFF2-40B4-BE49-F238E27FC236}">
                <a16:creationId xmlns:a16="http://schemas.microsoft.com/office/drawing/2014/main" id="{42BC9167-56A9-BF49-A3DE-08896AF6CE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873453" y="1873862"/>
            <a:ext cx="2884655" cy="3846206"/>
          </a:xfrm>
          <a:prstGeom prst="rect">
            <a:avLst/>
          </a:prstGeom>
        </p:spPr>
      </p:pic>
    </p:spTree>
    <p:extLst>
      <p:ext uri="{BB962C8B-B14F-4D97-AF65-F5344CB8AC3E}">
        <p14:creationId xmlns:p14="http://schemas.microsoft.com/office/powerpoint/2010/main" val="250545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5B31-23E5-0B4E-9130-3E48D7B11FC4}"/>
              </a:ext>
            </a:extLst>
          </p:cNvPr>
          <p:cNvSpPr>
            <a:spLocks noGrp="1"/>
          </p:cNvSpPr>
          <p:nvPr>
            <p:ph type="title"/>
          </p:nvPr>
        </p:nvSpPr>
        <p:spPr/>
        <p:txBody>
          <a:bodyPr/>
          <a:lstStyle/>
          <a:p>
            <a:r>
              <a:rPr lang="en-US"/>
              <a:t>Analyze This Student’s Mathematics Thinking </a:t>
            </a:r>
            <a:r>
              <a:rPr lang="en-US">
                <a:solidFill>
                  <a:schemeClr val="bg1"/>
                </a:solidFill>
              </a:rPr>
              <a:t>(continued)</a:t>
            </a:r>
          </a:p>
        </p:txBody>
      </p:sp>
      <p:sp>
        <p:nvSpPr>
          <p:cNvPr id="11" name="Content Placeholder 10">
            <a:extLst>
              <a:ext uri="{FF2B5EF4-FFF2-40B4-BE49-F238E27FC236}">
                <a16:creationId xmlns:a16="http://schemas.microsoft.com/office/drawing/2014/main" id="{A980A314-447D-4148-B753-8B36F5E913EB}"/>
              </a:ext>
            </a:extLst>
          </p:cNvPr>
          <p:cNvSpPr>
            <a:spLocks noGrp="1"/>
          </p:cNvSpPr>
          <p:nvPr>
            <p:ph idx="1"/>
          </p:nvPr>
        </p:nvSpPr>
        <p:spPr>
          <a:xfrm>
            <a:off x="916518" y="1662326"/>
            <a:ext cx="6363513" cy="4726300"/>
          </a:xfrm>
        </p:spPr>
        <p:txBody>
          <a:bodyPr/>
          <a:lstStyle/>
          <a:p>
            <a:r>
              <a:rPr lang="en-US"/>
              <a:t>Does the student understand how to use rates to compare? </a:t>
            </a:r>
            <a:br>
              <a:rPr lang="en-US"/>
            </a:br>
            <a:r>
              <a:rPr lang="en-US"/>
              <a:t>How do you know?</a:t>
            </a:r>
          </a:p>
          <a:p>
            <a:r>
              <a:rPr lang="en-US"/>
              <a:t>How did the student solve?</a:t>
            </a:r>
          </a:p>
          <a:p>
            <a:r>
              <a:rPr lang="en-US"/>
              <a:t>Are there any errors?</a:t>
            </a:r>
          </a:p>
          <a:p>
            <a:r>
              <a:rPr lang="en-US"/>
              <a:t>Is any additional instruction or support needed? How do you know?</a:t>
            </a:r>
          </a:p>
          <a:p>
            <a:endParaRPr lang="en-US"/>
          </a:p>
        </p:txBody>
      </p:sp>
      <p:pic>
        <p:nvPicPr>
          <p:cNvPr id="10" name="Content Placeholder 6">
            <a:extLst>
              <a:ext uri="{FF2B5EF4-FFF2-40B4-BE49-F238E27FC236}">
                <a16:creationId xmlns:a16="http://schemas.microsoft.com/office/drawing/2014/main" id="{E8A328D1-77AA-4D33-B9B7-A621FB003D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391383" y="2354777"/>
            <a:ext cx="3848793" cy="2884516"/>
          </a:xfrm>
          <a:prstGeom prst="rect">
            <a:avLst/>
          </a:prstGeom>
          <a:noFill/>
          <a:ln w="9525">
            <a:noFill/>
            <a:miter lim="800000"/>
            <a:headEnd/>
            <a:tailEnd/>
          </a:ln>
        </p:spPr>
      </p:pic>
    </p:spTree>
    <p:extLst>
      <p:ext uri="{BB962C8B-B14F-4D97-AF65-F5344CB8AC3E}">
        <p14:creationId xmlns:p14="http://schemas.microsoft.com/office/powerpoint/2010/main" val="62877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475E-2CD5-8342-98F3-AC625854F706}"/>
              </a:ext>
            </a:extLst>
          </p:cNvPr>
          <p:cNvSpPr>
            <a:spLocks noGrp="1"/>
          </p:cNvSpPr>
          <p:nvPr>
            <p:ph type="title"/>
          </p:nvPr>
        </p:nvSpPr>
        <p:spPr>
          <a:xfrm>
            <a:off x="916518" y="266980"/>
            <a:ext cx="10966449" cy="1107996"/>
          </a:xfrm>
        </p:spPr>
        <p:txBody>
          <a:bodyPr/>
          <a:lstStyle/>
          <a:p>
            <a:r>
              <a:rPr lang="en-US"/>
              <a:t>Common Skill Deficits in Students With Mathematics Difficulties</a:t>
            </a:r>
          </a:p>
        </p:txBody>
      </p:sp>
      <p:sp>
        <p:nvSpPr>
          <p:cNvPr id="3" name="Content Placeholder 2">
            <a:extLst>
              <a:ext uri="{FF2B5EF4-FFF2-40B4-BE49-F238E27FC236}">
                <a16:creationId xmlns:a16="http://schemas.microsoft.com/office/drawing/2014/main" id="{1BABA329-50AA-8347-91F3-95EE5DA2BF9C}"/>
              </a:ext>
            </a:extLst>
          </p:cNvPr>
          <p:cNvSpPr>
            <a:spLocks noGrp="1"/>
          </p:cNvSpPr>
          <p:nvPr>
            <p:ph idx="1"/>
          </p:nvPr>
        </p:nvSpPr>
        <p:spPr/>
        <p:txBody>
          <a:bodyPr/>
          <a:lstStyle/>
          <a:p>
            <a:pPr fontAlgn="base"/>
            <a:r>
              <a:rPr lang="en-US"/>
              <a:t>Working memory​</a:t>
            </a:r>
          </a:p>
          <a:p>
            <a:pPr fontAlgn="base"/>
            <a:r>
              <a:rPr lang="en-US"/>
              <a:t>Number sense​</a:t>
            </a:r>
          </a:p>
          <a:p>
            <a:pPr fontAlgn="base"/>
            <a:r>
              <a:rPr lang="en-US"/>
              <a:t>Symbols​</a:t>
            </a:r>
          </a:p>
          <a:p>
            <a:pPr fontAlgn="base"/>
            <a:r>
              <a:rPr lang="en-US"/>
              <a:t>Whole-number computation​</a:t>
            </a:r>
          </a:p>
          <a:p>
            <a:pPr fontAlgn="base"/>
            <a:r>
              <a:rPr lang="en-US"/>
              <a:t>Word problem solving​</a:t>
            </a:r>
          </a:p>
          <a:p>
            <a:pPr fontAlgn="base"/>
            <a:r>
              <a:rPr lang="en-US"/>
              <a:t>Vocabulary ​</a:t>
            </a:r>
          </a:p>
          <a:p>
            <a:pPr fontAlgn="base"/>
            <a:r>
              <a:rPr lang="en-US"/>
              <a:t>Self-regulation</a:t>
            </a:r>
          </a:p>
        </p:txBody>
      </p:sp>
    </p:spTree>
    <p:extLst>
      <p:ext uri="{BB962C8B-B14F-4D97-AF65-F5344CB8AC3E}">
        <p14:creationId xmlns:p14="http://schemas.microsoft.com/office/powerpoint/2010/main" val="389550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D732-EE77-5345-BDA7-AEDE57BB3C6A}"/>
              </a:ext>
            </a:extLst>
          </p:cNvPr>
          <p:cNvSpPr>
            <a:spLocks noGrp="1"/>
          </p:cNvSpPr>
          <p:nvPr>
            <p:ph type="title"/>
          </p:nvPr>
        </p:nvSpPr>
        <p:spPr/>
        <p:txBody>
          <a:bodyPr/>
          <a:lstStyle/>
          <a:p>
            <a:r>
              <a:rPr lang="en-US"/>
              <a:t>Working Memory </a:t>
            </a:r>
          </a:p>
        </p:txBody>
      </p:sp>
      <p:sp>
        <p:nvSpPr>
          <p:cNvPr id="3" name="Content Placeholder 2">
            <a:extLst>
              <a:ext uri="{FF2B5EF4-FFF2-40B4-BE49-F238E27FC236}">
                <a16:creationId xmlns:a16="http://schemas.microsoft.com/office/drawing/2014/main" id="{41D62906-6465-0A46-9ABA-F2DF544535DE}"/>
              </a:ext>
            </a:extLst>
          </p:cNvPr>
          <p:cNvSpPr>
            <a:spLocks noGrp="1"/>
          </p:cNvSpPr>
          <p:nvPr>
            <p:ph idx="1"/>
          </p:nvPr>
        </p:nvSpPr>
        <p:spPr/>
        <p:txBody>
          <a:bodyPr>
            <a:normAutofit lnSpcReduction="10000"/>
          </a:bodyPr>
          <a:lstStyle/>
          <a:p>
            <a:pPr fontAlgn="base"/>
            <a:r>
              <a:rPr lang="en-US"/>
              <a:t>“. . . a limited capacity central executive system that interacts with a set of two passive store systems used for temporary storage of different classes of information.”(Baddeley &amp; Logie, 1999, p. 34)​</a:t>
            </a:r>
          </a:p>
          <a:p>
            <a:pPr fontAlgn="base"/>
            <a:r>
              <a:rPr lang="en-US"/>
              <a:t>Implications for mathematical operations include </a:t>
            </a:r>
            <a:br>
              <a:rPr lang="en-US"/>
            </a:br>
            <a:r>
              <a:rPr lang="en-US"/>
              <a:t>the following:​</a:t>
            </a:r>
          </a:p>
          <a:p>
            <a:pPr lvl="1" fontAlgn="base"/>
            <a:r>
              <a:rPr lang="en-US"/>
              <a:t>Number computations​</a:t>
            </a:r>
          </a:p>
          <a:p>
            <a:pPr lvl="1" fontAlgn="base"/>
            <a:r>
              <a:rPr lang="en-US"/>
              <a:t>Effective strategy use​</a:t>
            </a:r>
          </a:p>
          <a:p>
            <a:pPr lvl="1" fontAlgn="base"/>
            <a:r>
              <a:rPr lang="en-US"/>
              <a:t>Word problems​</a:t>
            </a:r>
          </a:p>
          <a:p>
            <a:pPr lvl="1" fontAlgn="base"/>
            <a:r>
              <a:rPr lang="en-US"/>
              <a:t>Multistep problems</a:t>
            </a:r>
          </a:p>
          <a:p>
            <a:pPr lvl="1" fontAlgn="base"/>
            <a:r>
              <a:rPr lang="en-US"/>
              <a:t>Retrieval or fluency</a:t>
            </a:r>
          </a:p>
        </p:txBody>
      </p:sp>
      <p:pic>
        <p:nvPicPr>
          <p:cNvPr id="1026" name="Picture 2">
            <a:extLst>
              <a:ext uri="{FF2B5EF4-FFF2-40B4-BE49-F238E27FC236}">
                <a16:creationId xmlns:a16="http://schemas.microsoft.com/office/drawing/2014/main" id="{9F996D88-90C6-C542-A926-8EA7AD44A1CB}"/>
              </a:ex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654637" y="3085069"/>
            <a:ext cx="2993736" cy="299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83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800D-00BC-2D4F-8FDA-B9ACE0D25C2D}"/>
              </a:ext>
            </a:extLst>
          </p:cNvPr>
          <p:cNvSpPr>
            <a:spLocks noGrp="1"/>
          </p:cNvSpPr>
          <p:nvPr>
            <p:ph type="title"/>
          </p:nvPr>
        </p:nvSpPr>
        <p:spPr/>
        <p:txBody>
          <a:bodyPr/>
          <a:lstStyle/>
          <a:p>
            <a:r>
              <a:rPr lang="en-US"/>
              <a:t>Number Sense</a:t>
            </a:r>
          </a:p>
        </p:txBody>
      </p:sp>
      <p:sp>
        <p:nvSpPr>
          <p:cNvPr id="3" name="Content Placeholder 2">
            <a:extLst>
              <a:ext uri="{FF2B5EF4-FFF2-40B4-BE49-F238E27FC236}">
                <a16:creationId xmlns:a16="http://schemas.microsoft.com/office/drawing/2014/main" id="{E981313A-4B1D-3C42-B7A2-1BA72A45A00C}"/>
              </a:ext>
            </a:extLst>
          </p:cNvPr>
          <p:cNvSpPr>
            <a:spLocks noGrp="1"/>
          </p:cNvSpPr>
          <p:nvPr>
            <p:ph idx="1"/>
          </p:nvPr>
        </p:nvSpPr>
        <p:spPr/>
        <p:txBody>
          <a:bodyPr/>
          <a:lstStyle/>
          <a:p>
            <a:pPr fontAlgn="base"/>
            <a:r>
              <a:rPr lang="en-US"/>
              <a:t>Flexibility with numbers​; ability to make sense of what numbers mean and the ability to manipulate or “see” patterns in numbers</a:t>
            </a:r>
          </a:p>
          <a:p>
            <a:r>
              <a:rPr lang="en-US"/>
              <a:t>Skills include the following:</a:t>
            </a:r>
          </a:p>
          <a:p>
            <a:pPr lvl="1"/>
            <a:r>
              <a:rPr lang="en-US"/>
              <a:t>Counting</a:t>
            </a:r>
          </a:p>
          <a:p>
            <a:pPr lvl="1"/>
            <a:r>
              <a:rPr lang="en-US"/>
              <a:t>Decomposing </a:t>
            </a:r>
          </a:p>
          <a:p>
            <a:pPr lvl="1"/>
            <a:r>
              <a:rPr lang="en-US"/>
              <a:t>Magnitude comparisons</a:t>
            </a:r>
          </a:p>
          <a:p>
            <a:pPr lvl="1"/>
            <a:r>
              <a:rPr lang="en-US"/>
              <a:t>Links to advanced computational strategies</a:t>
            </a:r>
          </a:p>
          <a:p>
            <a:pPr lvl="1"/>
            <a:r>
              <a:rPr lang="en-US"/>
              <a:t>Precursor to fractions</a:t>
            </a:r>
          </a:p>
        </p:txBody>
      </p:sp>
    </p:spTree>
    <p:extLst>
      <p:ext uri="{BB962C8B-B14F-4D97-AF65-F5344CB8AC3E}">
        <p14:creationId xmlns:p14="http://schemas.microsoft.com/office/powerpoint/2010/main" val="29510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39E4-89D0-F444-BEB6-213E7682BA30}"/>
              </a:ext>
            </a:extLst>
          </p:cNvPr>
          <p:cNvSpPr>
            <a:spLocks noGrp="1"/>
          </p:cNvSpPr>
          <p:nvPr>
            <p:ph type="title"/>
          </p:nvPr>
        </p:nvSpPr>
        <p:spPr/>
        <p:txBody>
          <a:bodyPr/>
          <a:lstStyle/>
          <a:p>
            <a:r>
              <a:rPr lang="en-US"/>
              <a:t>Examples of Number Sense Challenges</a:t>
            </a:r>
          </a:p>
        </p:txBody>
      </p:sp>
      <p:pic>
        <p:nvPicPr>
          <p:cNvPr id="4" name="Picture 3">
            <a:extLst>
              <a:ext uri="{FF2B5EF4-FFF2-40B4-BE49-F238E27FC236}">
                <a16:creationId xmlns:a16="http://schemas.microsoft.com/office/drawing/2014/main" id="{F5255C3B-F411-4878-9887-E7D4BDDC74E6}"/>
              </a:ext>
            </a:extLst>
          </p:cNvPr>
          <p:cNvPicPr>
            <a:picLocks noChangeAspect="1"/>
          </p:cNvPicPr>
          <p:nvPr/>
        </p:nvPicPr>
        <p:blipFill>
          <a:blip r:embed="rId3"/>
          <a:stretch>
            <a:fillRect/>
          </a:stretch>
        </p:blipFill>
        <p:spPr>
          <a:xfrm>
            <a:off x="774881" y="1775742"/>
            <a:ext cx="10827434" cy="4602879"/>
          </a:xfrm>
          <a:prstGeom prst="rect">
            <a:avLst/>
          </a:prstGeom>
        </p:spPr>
      </p:pic>
    </p:spTree>
    <p:extLst>
      <p:ext uri="{BB962C8B-B14F-4D97-AF65-F5344CB8AC3E}">
        <p14:creationId xmlns:p14="http://schemas.microsoft.com/office/powerpoint/2010/main" val="146184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A4E8-67EA-7F46-A836-70EBA196BA14}"/>
              </a:ext>
            </a:extLst>
          </p:cNvPr>
          <p:cNvSpPr>
            <a:spLocks noGrp="1"/>
          </p:cNvSpPr>
          <p:nvPr>
            <p:ph type="title"/>
          </p:nvPr>
        </p:nvSpPr>
        <p:spPr/>
        <p:txBody>
          <a:bodyPr/>
          <a:lstStyle/>
          <a:p>
            <a:r>
              <a:rPr lang="en-US"/>
              <a:t>Symbols</a:t>
            </a:r>
          </a:p>
        </p:txBody>
      </p:sp>
      <p:sp>
        <p:nvSpPr>
          <p:cNvPr id="3" name="Content Placeholder 2">
            <a:extLst>
              <a:ext uri="{FF2B5EF4-FFF2-40B4-BE49-F238E27FC236}">
                <a16:creationId xmlns:a16="http://schemas.microsoft.com/office/drawing/2014/main" id="{39DAC45F-B5A9-874A-91F9-37C23A347CA8}"/>
              </a:ext>
            </a:extLst>
          </p:cNvPr>
          <p:cNvSpPr>
            <a:spLocks noGrp="1"/>
          </p:cNvSpPr>
          <p:nvPr>
            <p:ph idx="1"/>
          </p:nvPr>
        </p:nvSpPr>
        <p:spPr/>
        <p:txBody>
          <a:bodyPr/>
          <a:lstStyle/>
          <a:p>
            <a:r>
              <a:rPr lang="en-US"/>
              <a:t>At your table, brainstorm all the symbols students see across Grades 6–8.</a:t>
            </a:r>
          </a:p>
          <a:p>
            <a:r>
              <a:rPr lang="en-US"/>
              <a:t>Symbols are an integral part of mathematical language.</a:t>
            </a:r>
          </a:p>
          <a:p>
            <a:r>
              <a:rPr lang="en-US"/>
              <a:t>Students need to develop an understanding of the symbolic equivalence between numbers and symbols.</a:t>
            </a:r>
          </a:p>
          <a:p>
            <a:r>
              <a:rPr lang="en-US"/>
              <a:t>Explicitly teach operational symbols, such as the following:</a:t>
            </a:r>
          </a:p>
          <a:p>
            <a:pPr lvl="1"/>
            <a:r>
              <a:rPr lang="en-US" sz="2400"/>
              <a:t>Equals sign</a:t>
            </a:r>
          </a:p>
          <a:p>
            <a:pPr lvl="1"/>
            <a:r>
              <a:rPr lang="en-US" sz="2400"/>
              <a:t>Addition and subtraction</a:t>
            </a:r>
          </a:p>
          <a:p>
            <a:pPr lvl="1"/>
            <a:r>
              <a:rPr lang="en-US" sz="2400"/>
              <a:t>Multiplication and division</a:t>
            </a:r>
          </a:p>
          <a:p>
            <a:pPr lvl="1"/>
            <a:r>
              <a:rPr lang="en-US" sz="2400"/>
              <a:t>Fraction bars</a:t>
            </a:r>
          </a:p>
        </p:txBody>
      </p:sp>
      <p:pic>
        <p:nvPicPr>
          <p:cNvPr id="5" name="Picture 4">
            <a:extLst>
              <a:ext uri="{FF2B5EF4-FFF2-40B4-BE49-F238E27FC236}">
                <a16:creationId xmlns:a16="http://schemas.microsoft.com/office/drawing/2014/main" id="{A586C49A-C8D4-634A-828B-3F2978D572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99650" y="4762500"/>
            <a:ext cx="4324434" cy="1447800"/>
          </a:xfrm>
          <a:prstGeom prst="rect">
            <a:avLst/>
          </a:prstGeom>
        </p:spPr>
      </p:pic>
    </p:spTree>
    <p:extLst>
      <p:ext uri="{BB962C8B-B14F-4D97-AF65-F5344CB8AC3E}">
        <p14:creationId xmlns:p14="http://schemas.microsoft.com/office/powerpoint/2010/main" val="312065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1E82-52CC-1445-BB10-A2A73A8AD236}"/>
              </a:ext>
            </a:extLst>
          </p:cNvPr>
          <p:cNvSpPr>
            <a:spLocks noGrp="1"/>
          </p:cNvSpPr>
          <p:nvPr>
            <p:ph type="title"/>
          </p:nvPr>
        </p:nvSpPr>
        <p:spPr/>
        <p:txBody>
          <a:bodyPr/>
          <a:lstStyle/>
          <a:p>
            <a:r>
              <a:rPr lang="en-US"/>
              <a:t>Whole-Number Computations</a:t>
            </a:r>
          </a:p>
        </p:txBody>
      </p:sp>
      <p:sp>
        <p:nvSpPr>
          <p:cNvPr id="3" name="Content Placeholder 2">
            <a:extLst>
              <a:ext uri="{FF2B5EF4-FFF2-40B4-BE49-F238E27FC236}">
                <a16:creationId xmlns:a16="http://schemas.microsoft.com/office/drawing/2014/main" id="{1E90A8BE-423F-124D-BAB4-068B549C6BB2}"/>
              </a:ext>
            </a:extLst>
          </p:cNvPr>
          <p:cNvSpPr>
            <a:spLocks noGrp="1"/>
          </p:cNvSpPr>
          <p:nvPr>
            <p:ph idx="1"/>
          </p:nvPr>
        </p:nvSpPr>
        <p:spPr/>
        <p:txBody>
          <a:bodyPr/>
          <a:lstStyle/>
          <a:p>
            <a:r>
              <a:rPr lang="en-US"/>
              <a:t>An efficient and accurate method for solving operational math problems to mastery</a:t>
            </a:r>
          </a:p>
          <a:p>
            <a:pPr>
              <a:spcBef>
                <a:spcPts val="1800"/>
              </a:spcBef>
            </a:pPr>
            <a:r>
              <a:rPr lang="en-US"/>
              <a:t>Includes both basic facts (addition, subtraction, multiplication, and division) and the ability to apply these skills to multistep computations</a:t>
            </a:r>
          </a:p>
          <a:p>
            <a:pPr>
              <a:spcBef>
                <a:spcPts val="1800"/>
              </a:spcBef>
            </a:pPr>
            <a:r>
              <a:rPr lang="en-US"/>
              <a:t>Need explicit instruction in strategies to </a:t>
            </a:r>
          </a:p>
          <a:p>
            <a:pPr lvl="1"/>
            <a:r>
              <a:rPr lang="en-US" sz="2400"/>
              <a:t>understand the relationships between numbers and</a:t>
            </a:r>
          </a:p>
          <a:p>
            <a:pPr lvl="1"/>
            <a:r>
              <a:rPr lang="en-US" sz="2400"/>
              <a:t>Gain conceptual understanding of how to solve efficiently. </a:t>
            </a:r>
          </a:p>
        </p:txBody>
      </p:sp>
    </p:spTree>
    <p:extLst>
      <p:ext uri="{BB962C8B-B14F-4D97-AF65-F5344CB8AC3E}">
        <p14:creationId xmlns:p14="http://schemas.microsoft.com/office/powerpoint/2010/main" val="204717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4164D-7BB5-0A4A-9CCD-FB1893AEF746}"/>
              </a:ext>
            </a:extLst>
          </p:cNvPr>
          <p:cNvSpPr>
            <a:spLocks noGrp="1"/>
          </p:cNvSpPr>
          <p:nvPr>
            <p:ph type="title"/>
          </p:nvPr>
        </p:nvSpPr>
        <p:spPr>
          <a:xfrm>
            <a:off x="916518" y="820978"/>
            <a:ext cx="10966449" cy="553998"/>
          </a:xfrm>
        </p:spPr>
        <p:txBody>
          <a:bodyPr/>
          <a:lstStyle/>
          <a:p>
            <a:r>
              <a:rPr lang="en-US"/>
              <a:t>Objectives</a:t>
            </a:r>
          </a:p>
        </p:txBody>
      </p:sp>
      <p:sp>
        <p:nvSpPr>
          <p:cNvPr id="5" name="Content Placeholder 4">
            <a:extLst>
              <a:ext uri="{FF2B5EF4-FFF2-40B4-BE49-F238E27FC236}">
                <a16:creationId xmlns:a16="http://schemas.microsoft.com/office/drawing/2014/main" id="{B12E58DC-AE2E-4547-AE2D-7EF44B101737}"/>
              </a:ext>
            </a:extLst>
          </p:cNvPr>
          <p:cNvSpPr>
            <a:spLocks noGrp="1"/>
          </p:cNvSpPr>
          <p:nvPr>
            <p:ph idx="1"/>
          </p:nvPr>
        </p:nvSpPr>
        <p:spPr>
          <a:xfrm>
            <a:off x="916518" y="1662326"/>
            <a:ext cx="10966265" cy="4726300"/>
          </a:xfrm>
        </p:spPr>
        <p:txBody>
          <a:bodyPr/>
          <a:lstStyle/>
          <a:p>
            <a:pPr marL="0" indent="0">
              <a:buNone/>
            </a:pPr>
            <a:r>
              <a:rPr lang="en-US"/>
              <a:t>Participants will </a:t>
            </a:r>
          </a:p>
          <a:p>
            <a:r>
              <a:rPr lang="en-US"/>
              <a:t>understand national trends in mathematics,</a:t>
            </a:r>
          </a:p>
          <a:p>
            <a:r>
              <a:rPr lang="en-US"/>
              <a:t>identify common characteristics of students who struggle,</a:t>
            </a:r>
          </a:p>
          <a:p>
            <a:r>
              <a:rPr lang="en-US"/>
              <a:t>define and increase mathematics discourse,</a:t>
            </a:r>
          </a:p>
          <a:p>
            <a:r>
              <a:rPr lang="en-US"/>
              <a:t>identify different types of questions that lead to increased student </a:t>
            </a:r>
            <a:br>
              <a:rPr lang="en-US"/>
            </a:br>
            <a:r>
              <a:rPr lang="en-US"/>
              <a:t>discussion, and</a:t>
            </a:r>
          </a:p>
          <a:p>
            <a:r>
              <a:rPr lang="en-US"/>
              <a:t>consider instructional planning and identification of appropriate tasks. </a:t>
            </a:r>
          </a:p>
        </p:txBody>
      </p:sp>
    </p:spTree>
    <p:extLst>
      <p:ext uri="{BB962C8B-B14F-4D97-AF65-F5344CB8AC3E}">
        <p14:creationId xmlns:p14="http://schemas.microsoft.com/office/powerpoint/2010/main" val="277661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06A3-0964-F248-A46D-5BF096504F55}"/>
              </a:ext>
            </a:extLst>
          </p:cNvPr>
          <p:cNvSpPr>
            <a:spLocks noGrp="1"/>
          </p:cNvSpPr>
          <p:nvPr>
            <p:ph type="title"/>
          </p:nvPr>
        </p:nvSpPr>
        <p:spPr/>
        <p:txBody>
          <a:bodyPr/>
          <a:lstStyle/>
          <a:p>
            <a:r>
              <a:rPr lang="en-US"/>
              <a:t>Word Problem Solving</a:t>
            </a:r>
          </a:p>
        </p:txBody>
      </p:sp>
      <p:sp>
        <p:nvSpPr>
          <p:cNvPr id="3" name="Content Placeholder 2">
            <a:extLst>
              <a:ext uri="{FF2B5EF4-FFF2-40B4-BE49-F238E27FC236}">
                <a16:creationId xmlns:a16="http://schemas.microsoft.com/office/drawing/2014/main" id="{C1516198-504C-2949-94CF-6272B62F43DE}"/>
              </a:ext>
            </a:extLst>
          </p:cNvPr>
          <p:cNvSpPr>
            <a:spLocks noGrp="1"/>
          </p:cNvSpPr>
          <p:nvPr>
            <p:ph idx="1"/>
          </p:nvPr>
        </p:nvSpPr>
        <p:spPr/>
        <p:txBody>
          <a:bodyPr/>
          <a:lstStyle/>
          <a:p>
            <a:r>
              <a:rPr lang="en-US"/>
              <a:t>Mix of numbers and words in which students apply mathematical skills</a:t>
            </a:r>
          </a:p>
          <a:p>
            <a:pPr>
              <a:spcBef>
                <a:spcPts val="1800"/>
              </a:spcBef>
            </a:pPr>
            <a:r>
              <a:rPr lang="en-US"/>
              <a:t>Challenges in solving word problems include the following:</a:t>
            </a:r>
          </a:p>
          <a:p>
            <a:pPr lvl="1"/>
            <a:r>
              <a:rPr lang="en-US" sz="2400"/>
              <a:t>Vocabulary</a:t>
            </a:r>
          </a:p>
          <a:p>
            <a:pPr lvl="1"/>
            <a:r>
              <a:rPr lang="en-US" sz="2400"/>
              <a:t>Language</a:t>
            </a:r>
          </a:p>
          <a:p>
            <a:pPr lvl="1"/>
            <a:r>
              <a:rPr lang="en-US" sz="2400"/>
              <a:t>Multiple steps</a:t>
            </a:r>
          </a:p>
          <a:p>
            <a:pPr lvl="1"/>
            <a:r>
              <a:rPr lang="en-US" sz="2400"/>
              <a:t>Selecting correct algorithms</a:t>
            </a:r>
            <a:endParaRPr lang="en-US"/>
          </a:p>
        </p:txBody>
      </p:sp>
    </p:spTree>
    <p:extLst>
      <p:ext uri="{BB962C8B-B14F-4D97-AF65-F5344CB8AC3E}">
        <p14:creationId xmlns:p14="http://schemas.microsoft.com/office/powerpoint/2010/main" val="23386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8DD02-3677-A045-BDC6-0E4CED33412A}"/>
              </a:ext>
            </a:extLst>
          </p:cNvPr>
          <p:cNvSpPr>
            <a:spLocks noGrp="1"/>
          </p:cNvSpPr>
          <p:nvPr>
            <p:ph type="title"/>
          </p:nvPr>
        </p:nvSpPr>
        <p:spPr>
          <a:xfrm>
            <a:off x="916518" y="835415"/>
            <a:ext cx="10966449" cy="553998"/>
          </a:xfrm>
        </p:spPr>
        <p:txBody>
          <a:bodyPr/>
          <a:lstStyle/>
          <a:p>
            <a:r>
              <a:rPr lang="en-US"/>
              <a:t>Consider This Example</a:t>
            </a:r>
          </a:p>
        </p:txBody>
      </p:sp>
      <p:sp>
        <p:nvSpPr>
          <p:cNvPr id="6" name="Content Placeholder 5">
            <a:extLst>
              <a:ext uri="{FF2B5EF4-FFF2-40B4-BE49-F238E27FC236}">
                <a16:creationId xmlns:a16="http://schemas.microsoft.com/office/drawing/2014/main" id="{1D09670A-47F1-C348-91A5-F85E6466CC0E}"/>
              </a:ext>
            </a:extLst>
          </p:cNvPr>
          <p:cNvSpPr>
            <a:spLocks noGrp="1"/>
          </p:cNvSpPr>
          <p:nvPr>
            <p:ph sz="quarter" idx="11"/>
          </p:nvPr>
        </p:nvSpPr>
        <p:spPr>
          <a:xfrm>
            <a:off x="916519" y="1993900"/>
            <a:ext cx="10564282" cy="4332289"/>
          </a:xfrm>
        </p:spPr>
        <p:txBody>
          <a:bodyPr/>
          <a:lstStyle/>
          <a:p>
            <a:pPr marL="0" indent="0" algn="ctr">
              <a:buNone/>
            </a:pPr>
            <a:r>
              <a:rPr lang="en-US" b="1"/>
              <a:t>Sebastian is making lemonade. His recipe requires 750 grams of sugar to </a:t>
            </a:r>
            <a:br>
              <a:rPr lang="en-US" b="1"/>
            </a:br>
            <a:r>
              <a:rPr lang="en-US" b="1"/>
              <a:t>make 20 liters of lemonade. Sebastian wants to make 12 liters of lemonade.</a:t>
            </a:r>
          </a:p>
          <a:p>
            <a:pPr marL="0" indent="0" algn="ctr">
              <a:buNone/>
            </a:pPr>
            <a:r>
              <a:rPr lang="en-US" b="1"/>
              <a:t>How many grams of sugar does Sebastian need to maintain the same ratio of sugar to lemonade as in his recipe?</a:t>
            </a:r>
          </a:p>
          <a:p>
            <a:pPr marL="0" indent="0" algn="r">
              <a:buNone/>
            </a:pPr>
            <a:r>
              <a:rPr lang="en-US" sz="1800"/>
              <a:t>(NAEP, 2017-8M9 #10 M357201)</a:t>
            </a:r>
          </a:p>
        </p:txBody>
      </p:sp>
    </p:spTree>
    <p:extLst>
      <p:ext uri="{BB962C8B-B14F-4D97-AF65-F5344CB8AC3E}">
        <p14:creationId xmlns:p14="http://schemas.microsoft.com/office/powerpoint/2010/main" val="2448079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7D19-6F74-864D-9907-5A7085BC7163}"/>
              </a:ext>
            </a:extLst>
          </p:cNvPr>
          <p:cNvSpPr>
            <a:spLocks noGrp="1"/>
          </p:cNvSpPr>
          <p:nvPr>
            <p:ph type="title"/>
          </p:nvPr>
        </p:nvSpPr>
        <p:spPr/>
        <p:txBody>
          <a:bodyPr/>
          <a:lstStyle/>
          <a:p>
            <a:r>
              <a:rPr lang="en-US"/>
              <a:t>Vocabulary </a:t>
            </a:r>
          </a:p>
        </p:txBody>
      </p:sp>
      <p:sp>
        <p:nvSpPr>
          <p:cNvPr id="3" name="Content Placeholder 2">
            <a:extLst>
              <a:ext uri="{FF2B5EF4-FFF2-40B4-BE49-F238E27FC236}">
                <a16:creationId xmlns:a16="http://schemas.microsoft.com/office/drawing/2014/main" id="{CE14FD0C-BE3A-2144-B16A-F2D1E0000AE2}"/>
              </a:ext>
            </a:extLst>
          </p:cNvPr>
          <p:cNvSpPr>
            <a:spLocks noGrp="1"/>
          </p:cNvSpPr>
          <p:nvPr>
            <p:ph idx="1"/>
          </p:nvPr>
        </p:nvSpPr>
        <p:spPr/>
        <p:txBody>
          <a:bodyPr/>
          <a:lstStyle/>
          <a:p>
            <a:r>
              <a:rPr lang="en-US"/>
              <a:t>Polysemous words can cause confusion, especially as they pertain to meaning in standard English versus mathematics.</a:t>
            </a:r>
          </a:p>
          <a:p>
            <a:pPr lvl="1"/>
            <a:r>
              <a:rPr lang="en-US"/>
              <a:t>Difference, factor, product</a:t>
            </a:r>
          </a:p>
          <a:p>
            <a:r>
              <a:rPr lang="en-US"/>
              <a:t>Vocabulary terms are often not explicitly taught as part of core instruction.</a:t>
            </a:r>
          </a:p>
          <a:p>
            <a:r>
              <a:rPr lang="en-US"/>
              <a:t>Interventions do not always stress the use of mathematical precise language by students and/or teachers.</a:t>
            </a:r>
          </a:p>
          <a:p>
            <a:r>
              <a:rPr lang="en-US"/>
              <a:t>Consider the role of language in the following sentence:</a:t>
            </a:r>
          </a:p>
          <a:p>
            <a:pPr lvl="1"/>
            <a:r>
              <a:rPr lang="en-US"/>
              <a:t>The teacher said the student is mean. </a:t>
            </a:r>
          </a:p>
          <a:p>
            <a:pPr lvl="1"/>
            <a:r>
              <a:rPr lang="en-US"/>
              <a:t>The teacher, said the student, is mean.</a:t>
            </a:r>
          </a:p>
        </p:txBody>
      </p:sp>
      <p:sp>
        <p:nvSpPr>
          <p:cNvPr id="5" name="TextBox 4">
            <a:extLst>
              <a:ext uri="{FF2B5EF4-FFF2-40B4-BE49-F238E27FC236}">
                <a16:creationId xmlns:a16="http://schemas.microsoft.com/office/drawing/2014/main" id="{77968E2D-2FC6-214C-B41B-BFA7AE23AC39}"/>
              </a:ext>
            </a:extLst>
          </p:cNvPr>
          <p:cNvSpPr txBox="1"/>
          <p:nvPr/>
        </p:nvSpPr>
        <p:spPr>
          <a:xfrm>
            <a:off x="8830696" y="4652027"/>
            <a:ext cx="2981739" cy="1384995"/>
          </a:xfrm>
          <a:prstGeom prst="rect">
            <a:avLst/>
          </a:prstGeom>
          <a:noFill/>
        </p:spPr>
        <p:txBody>
          <a:bodyPr wrap="square" rtlCol="0">
            <a:spAutoFit/>
          </a:bodyPr>
          <a:lstStyle/>
          <a:p>
            <a:pPr algn="ctr"/>
            <a:r>
              <a:rPr lang="en-US" sz="2800">
                <a:solidFill>
                  <a:schemeClr val="accent6">
                    <a:lumMod val="75000"/>
                  </a:schemeClr>
                </a:solidFill>
                <a:latin typeface="Aharoni" panose="020F0502020204030204" pitchFamily="34" charset="0"/>
                <a:cs typeface="Aharoni" panose="020F0502020204030204" pitchFamily="34" charset="0"/>
              </a:rPr>
              <a:t>Pair of shoes</a:t>
            </a:r>
          </a:p>
          <a:p>
            <a:pPr algn="ctr"/>
            <a:r>
              <a:rPr lang="en-US" sz="2800">
                <a:solidFill>
                  <a:schemeClr val="accent6">
                    <a:lumMod val="75000"/>
                  </a:schemeClr>
                </a:solidFill>
                <a:latin typeface="Aharoni" panose="020F0502020204030204" pitchFamily="34" charset="0"/>
                <a:cs typeface="Aharoni" panose="020F0502020204030204" pitchFamily="34" charset="0"/>
              </a:rPr>
              <a:t>Pair of socks</a:t>
            </a:r>
          </a:p>
          <a:p>
            <a:pPr algn="ctr"/>
            <a:r>
              <a:rPr lang="en-US" sz="2800">
                <a:solidFill>
                  <a:schemeClr val="accent6">
                    <a:lumMod val="75000"/>
                  </a:schemeClr>
                </a:solidFill>
                <a:latin typeface="Aharoni" panose="020F0502020204030204" pitchFamily="34" charset="0"/>
                <a:cs typeface="Aharoni" panose="020F0502020204030204" pitchFamily="34" charset="0"/>
              </a:rPr>
              <a:t>Pair of pants</a:t>
            </a:r>
          </a:p>
        </p:txBody>
      </p:sp>
    </p:spTree>
    <p:extLst>
      <p:ext uri="{BB962C8B-B14F-4D97-AF65-F5344CB8AC3E}">
        <p14:creationId xmlns:p14="http://schemas.microsoft.com/office/powerpoint/2010/main" val="197348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3020-F3E9-E444-890E-41950DD98EC1}"/>
              </a:ext>
            </a:extLst>
          </p:cNvPr>
          <p:cNvSpPr>
            <a:spLocks noGrp="1"/>
          </p:cNvSpPr>
          <p:nvPr>
            <p:ph type="title"/>
          </p:nvPr>
        </p:nvSpPr>
        <p:spPr/>
        <p:txBody>
          <a:bodyPr/>
          <a:lstStyle/>
          <a:p>
            <a:r>
              <a:rPr lang="en-US"/>
              <a:t>Vocabulary Within Instruction </a:t>
            </a:r>
          </a:p>
        </p:txBody>
      </p:sp>
      <p:sp>
        <p:nvSpPr>
          <p:cNvPr id="3" name="Content Placeholder 2">
            <a:extLst>
              <a:ext uri="{FF2B5EF4-FFF2-40B4-BE49-F238E27FC236}">
                <a16:creationId xmlns:a16="http://schemas.microsoft.com/office/drawing/2014/main" id="{5B60D1C4-776B-C34F-9EDA-3055BDC33484}"/>
              </a:ext>
            </a:extLst>
          </p:cNvPr>
          <p:cNvSpPr>
            <a:spLocks noGrp="1"/>
          </p:cNvSpPr>
          <p:nvPr>
            <p:ph idx="1"/>
          </p:nvPr>
        </p:nvSpPr>
        <p:spPr/>
        <p:txBody>
          <a:bodyPr/>
          <a:lstStyle/>
          <a:p>
            <a:r>
              <a:rPr lang="en-US"/>
              <a:t>Teachers tend to use vocabulary that has multiple meanings in English. </a:t>
            </a:r>
          </a:p>
          <a:p>
            <a:pPr lvl="1"/>
            <a:r>
              <a:rPr lang="en-US"/>
              <a:t>Give your little brother the “bigger half” of the cookie.</a:t>
            </a:r>
          </a:p>
          <a:p>
            <a:pPr lvl="1"/>
            <a:r>
              <a:rPr lang="en-US"/>
              <a:t>“Carry” the one.</a:t>
            </a:r>
          </a:p>
          <a:p>
            <a:pPr lvl="1"/>
            <a:r>
              <a:rPr lang="en-US"/>
              <a:t>“Borrow” the ten.</a:t>
            </a:r>
          </a:p>
          <a:p>
            <a:pPr lvl="1"/>
            <a:r>
              <a:rPr lang="en-US"/>
              <a:t>“Cancel” when simplifying a fraction or rational expression. </a:t>
            </a:r>
          </a:p>
          <a:p>
            <a:pPr lvl="1"/>
            <a:r>
              <a:rPr lang="en-US"/>
              <a:t>Write or create an improper fraction (Is there a proper fraction?)</a:t>
            </a:r>
          </a:p>
          <a:p>
            <a:r>
              <a:rPr lang="en-US"/>
              <a:t>Think about this example: “Add these numbers up.”</a:t>
            </a:r>
          </a:p>
        </p:txBody>
      </p:sp>
      <p:sp>
        <p:nvSpPr>
          <p:cNvPr id="5" name="TextBox 4">
            <a:extLst>
              <a:ext uri="{FF2B5EF4-FFF2-40B4-BE49-F238E27FC236}">
                <a16:creationId xmlns:a16="http://schemas.microsoft.com/office/drawing/2014/main" id="{2FA1EB38-310A-C449-9BE5-A3D20145084C}"/>
              </a:ext>
            </a:extLst>
          </p:cNvPr>
          <p:cNvSpPr txBox="1"/>
          <p:nvPr/>
        </p:nvSpPr>
        <p:spPr>
          <a:xfrm>
            <a:off x="8858238" y="4711021"/>
            <a:ext cx="1059227" cy="1384995"/>
          </a:xfrm>
          <a:prstGeom prst="rect">
            <a:avLst/>
          </a:prstGeom>
          <a:noFill/>
        </p:spPr>
        <p:txBody>
          <a:bodyPr wrap="square" rtlCol="0">
            <a:spAutoFit/>
          </a:bodyPr>
          <a:lstStyle/>
          <a:p>
            <a:pPr algn="r"/>
            <a:r>
              <a:rPr lang="en-US" sz="2800" b="1">
                <a:solidFill>
                  <a:schemeClr val="accent6">
                    <a:lumMod val="75000"/>
                  </a:schemeClr>
                </a:solidFill>
              </a:rPr>
              <a:t>12</a:t>
            </a:r>
            <a:br>
              <a:rPr lang="en-US" sz="2800" b="1">
                <a:solidFill>
                  <a:schemeClr val="accent6">
                    <a:lumMod val="75000"/>
                  </a:schemeClr>
                </a:solidFill>
              </a:rPr>
            </a:br>
            <a:r>
              <a:rPr lang="en-US" sz="2800" b="1">
                <a:solidFill>
                  <a:schemeClr val="accent6">
                    <a:lumMod val="75000"/>
                  </a:schemeClr>
                </a:solidFill>
              </a:rPr>
              <a:t>6</a:t>
            </a:r>
          </a:p>
          <a:p>
            <a:pPr algn="r"/>
            <a:r>
              <a:rPr lang="en-US" sz="2800" b="1" u="sng">
                <a:solidFill>
                  <a:schemeClr val="accent6">
                    <a:lumMod val="75000"/>
                  </a:schemeClr>
                </a:solidFill>
              </a:rPr>
              <a:t>+ 7</a:t>
            </a:r>
          </a:p>
        </p:txBody>
      </p:sp>
    </p:spTree>
    <p:extLst>
      <p:ext uri="{BB962C8B-B14F-4D97-AF65-F5344CB8AC3E}">
        <p14:creationId xmlns:p14="http://schemas.microsoft.com/office/powerpoint/2010/main" val="4206666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CE3C-F9EF-AE46-8E9C-9D033413A99A}"/>
              </a:ext>
            </a:extLst>
          </p:cNvPr>
          <p:cNvSpPr>
            <a:spLocks noGrp="1"/>
          </p:cNvSpPr>
          <p:nvPr>
            <p:ph type="title"/>
          </p:nvPr>
        </p:nvSpPr>
        <p:spPr/>
        <p:txBody>
          <a:bodyPr/>
          <a:lstStyle/>
          <a:p>
            <a:r>
              <a:rPr lang="en-US"/>
              <a:t>Self-Regulation</a:t>
            </a:r>
          </a:p>
        </p:txBody>
      </p:sp>
      <p:sp>
        <p:nvSpPr>
          <p:cNvPr id="3" name="Content Placeholder 2">
            <a:extLst>
              <a:ext uri="{FF2B5EF4-FFF2-40B4-BE49-F238E27FC236}">
                <a16:creationId xmlns:a16="http://schemas.microsoft.com/office/drawing/2014/main" id="{519B7245-E8B1-464E-BAC9-1A06A6DE8066}"/>
              </a:ext>
            </a:extLst>
          </p:cNvPr>
          <p:cNvSpPr>
            <a:spLocks noGrp="1"/>
          </p:cNvSpPr>
          <p:nvPr>
            <p:ph idx="1"/>
          </p:nvPr>
        </p:nvSpPr>
        <p:spPr>
          <a:xfrm>
            <a:off x="916518" y="1576601"/>
            <a:ext cx="10966265" cy="4726300"/>
          </a:xfrm>
        </p:spPr>
        <p:txBody>
          <a:bodyPr/>
          <a:lstStyle/>
          <a:p>
            <a:pPr>
              <a:tabLst>
                <a:tab pos="10579100" algn="r"/>
              </a:tabLst>
            </a:pPr>
            <a:r>
              <a:rPr lang="en-US"/>
              <a:t>Self-regulation is the attitude and abilities required to act as the “primary causal agent in one’s life and to make choices regarding one’s actions free from undue external influence or interference.” 	</a:t>
            </a:r>
            <a:r>
              <a:rPr lang="en-US" sz="1800"/>
              <a:t>(Wehmeyer, 1992, p. 305)</a:t>
            </a:r>
          </a:p>
          <a:p>
            <a:pPr>
              <a:spcBef>
                <a:spcPts val="900"/>
              </a:spcBef>
            </a:pPr>
            <a:r>
              <a:rPr lang="en-US"/>
              <a:t>Self-regulation includes the following three components:</a:t>
            </a:r>
          </a:p>
          <a:p>
            <a:pPr lvl="1"/>
            <a:r>
              <a:rPr lang="en-US" sz="2000"/>
              <a:t>Autonomy</a:t>
            </a:r>
          </a:p>
          <a:p>
            <a:pPr lvl="1"/>
            <a:r>
              <a:rPr lang="en-US" sz="2000"/>
              <a:t>Relatedness</a:t>
            </a:r>
          </a:p>
          <a:p>
            <a:pPr lvl="1"/>
            <a:r>
              <a:rPr lang="en-US" sz="2000"/>
              <a:t>Competence</a:t>
            </a:r>
          </a:p>
          <a:p>
            <a:pPr>
              <a:spcBef>
                <a:spcPts val="900"/>
              </a:spcBef>
            </a:pPr>
            <a:r>
              <a:rPr lang="en-US"/>
              <a:t>Lack of self-regulation may lead to decreased academic achievement.</a:t>
            </a:r>
          </a:p>
          <a:p>
            <a:pPr>
              <a:spcBef>
                <a:spcPts val="900"/>
              </a:spcBef>
            </a:pPr>
            <a:r>
              <a:rPr lang="en-US"/>
              <a:t>Self-regulation should be embedded within interventions and core instruction.</a:t>
            </a:r>
          </a:p>
        </p:txBody>
      </p:sp>
    </p:spTree>
    <p:extLst>
      <p:ext uri="{BB962C8B-B14F-4D97-AF65-F5344CB8AC3E}">
        <p14:creationId xmlns:p14="http://schemas.microsoft.com/office/powerpoint/2010/main" val="37386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1DD2-D643-804D-B652-053BD88E422B}"/>
              </a:ext>
            </a:extLst>
          </p:cNvPr>
          <p:cNvSpPr>
            <a:spLocks noGrp="1"/>
          </p:cNvSpPr>
          <p:nvPr>
            <p:ph type="title"/>
          </p:nvPr>
        </p:nvSpPr>
        <p:spPr/>
        <p:txBody>
          <a:bodyPr/>
          <a:lstStyle/>
          <a:p>
            <a:r>
              <a:rPr lang="en-US"/>
              <a:t>Self-Regulation and Motivation </a:t>
            </a:r>
          </a:p>
        </p:txBody>
      </p:sp>
      <p:pic>
        <p:nvPicPr>
          <p:cNvPr id="4" name="Picture 3">
            <a:extLst>
              <a:ext uri="{FF2B5EF4-FFF2-40B4-BE49-F238E27FC236}">
                <a16:creationId xmlns:a16="http://schemas.microsoft.com/office/drawing/2014/main" id="{9C6C2425-3627-438F-93B9-29C1900EF35C}"/>
              </a:ext>
            </a:extLst>
          </p:cNvPr>
          <p:cNvPicPr>
            <a:picLocks noChangeAspect="1"/>
          </p:cNvPicPr>
          <p:nvPr/>
        </p:nvPicPr>
        <p:blipFill>
          <a:blip r:embed="rId3"/>
          <a:stretch>
            <a:fillRect/>
          </a:stretch>
        </p:blipFill>
        <p:spPr>
          <a:xfrm>
            <a:off x="3200149" y="1556074"/>
            <a:ext cx="5791702" cy="4480948"/>
          </a:xfrm>
          <a:prstGeom prst="rect">
            <a:avLst/>
          </a:prstGeom>
        </p:spPr>
      </p:pic>
    </p:spTree>
    <p:extLst>
      <p:ext uri="{BB962C8B-B14F-4D97-AF65-F5344CB8AC3E}">
        <p14:creationId xmlns:p14="http://schemas.microsoft.com/office/powerpoint/2010/main" val="2227671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EEC-E34E-5F4F-8A7A-E3AA1CBFDA40}"/>
              </a:ext>
            </a:extLst>
          </p:cNvPr>
          <p:cNvSpPr>
            <a:spLocks noGrp="1"/>
          </p:cNvSpPr>
          <p:nvPr>
            <p:ph type="title"/>
          </p:nvPr>
        </p:nvSpPr>
        <p:spPr>
          <a:xfrm>
            <a:off x="916518" y="820978"/>
            <a:ext cx="10966449" cy="553998"/>
          </a:xfrm>
        </p:spPr>
        <p:txBody>
          <a:bodyPr wrap="square" anchor="b">
            <a:normAutofit/>
          </a:bodyPr>
          <a:lstStyle/>
          <a:p>
            <a:r>
              <a:rPr lang="en-US"/>
              <a:t>Now What?</a:t>
            </a:r>
          </a:p>
        </p:txBody>
      </p:sp>
      <p:sp>
        <p:nvSpPr>
          <p:cNvPr id="3" name="Content Placeholder 2">
            <a:extLst>
              <a:ext uri="{FF2B5EF4-FFF2-40B4-BE49-F238E27FC236}">
                <a16:creationId xmlns:a16="http://schemas.microsoft.com/office/drawing/2014/main" id="{7C418912-8D0A-7C4D-AB0A-40AF4A217528}"/>
              </a:ext>
            </a:extLst>
          </p:cNvPr>
          <p:cNvSpPr>
            <a:spLocks noGrp="1"/>
          </p:cNvSpPr>
          <p:nvPr>
            <p:ph sz="quarter" idx="12"/>
          </p:nvPr>
        </p:nvSpPr>
        <p:spPr>
          <a:xfrm>
            <a:off x="916517" y="1599874"/>
            <a:ext cx="5325535" cy="4723139"/>
          </a:xfrm>
        </p:spPr>
        <p:txBody>
          <a:bodyPr wrap="square" anchor="t">
            <a:normAutofit/>
          </a:bodyPr>
          <a:lstStyle/>
          <a:p>
            <a:r>
              <a:rPr lang="en-US" sz="2400">
                <a:solidFill>
                  <a:srgbClr val="000000"/>
                </a:solidFill>
              </a:rPr>
              <a:t>What does self-regulation mean for your teaching?</a:t>
            </a:r>
          </a:p>
          <a:p>
            <a:r>
              <a:rPr lang="en-US" sz="2400">
                <a:solidFill>
                  <a:srgbClr val="000000"/>
                </a:solidFill>
              </a:rPr>
              <a:t>How are you currently planning for instruction to address deficits in self-regulation? </a:t>
            </a:r>
          </a:p>
          <a:p>
            <a:r>
              <a:rPr lang="en-US" sz="2400">
                <a:solidFill>
                  <a:srgbClr val="000000"/>
                </a:solidFill>
              </a:rPr>
              <a:t>How are you utilizing special educators to help meet student needs?</a:t>
            </a:r>
          </a:p>
        </p:txBody>
      </p:sp>
      <p:pic>
        <p:nvPicPr>
          <p:cNvPr id="6" name="Picture 5">
            <a:extLst>
              <a:ext uri="{FF2B5EF4-FFF2-40B4-BE49-F238E27FC236}">
                <a16:creationId xmlns:a16="http://schemas.microsoft.com/office/drawing/2014/main" id="{B3C9FC5A-2B3E-A449-AD27-109A3D98269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22" r="16579" b="1"/>
          <a:stretch/>
        </p:blipFill>
        <p:spPr>
          <a:xfrm>
            <a:off x="6551085" y="935278"/>
            <a:ext cx="5331883" cy="4723139"/>
          </a:xfrm>
          <a:prstGeom prst="rect">
            <a:avLst/>
          </a:prstGeom>
          <a:noFill/>
        </p:spPr>
      </p:pic>
    </p:spTree>
    <p:extLst>
      <p:ext uri="{BB962C8B-B14F-4D97-AF65-F5344CB8AC3E}">
        <p14:creationId xmlns:p14="http://schemas.microsoft.com/office/powerpoint/2010/main" val="2906450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BD94-9574-F540-ADF9-0BD27D17C701}"/>
              </a:ext>
            </a:extLst>
          </p:cNvPr>
          <p:cNvSpPr>
            <a:spLocks noGrp="1"/>
          </p:cNvSpPr>
          <p:nvPr>
            <p:ph type="ctrTitle"/>
          </p:nvPr>
        </p:nvSpPr>
        <p:spPr>
          <a:xfrm>
            <a:off x="1524000" y="1479359"/>
            <a:ext cx="9144000" cy="1846659"/>
          </a:xfrm>
        </p:spPr>
        <p:txBody>
          <a:bodyPr/>
          <a:lstStyle/>
          <a:p>
            <a:r>
              <a:rPr lang="en-US"/>
              <a:t>Understanding Math Discourse</a:t>
            </a:r>
          </a:p>
        </p:txBody>
      </p:sp>
      <p:sp>
        <p:nvSpPr>
          <p:cNvPr id="4" name="Slide Number Placeholder 3">
            <a:extLst>
              <a:ext uri="{FF2B5EF4-FFF2-40B4-BE49-F238E27FC236}">
                <a16:creationId xmlns:a16="http://schemas.microsoft.com/office/drawing/2014/main" id="{9FB20572-4296-4B22-BB87-6826A413ED9A}"/>
              </a:ext>
            </a:extLst>
          </p:cNvPr>
          <p:cNvSpPr>
            <a:spLocks noGrp="1"/>
          </p:cNvSpPr>
          <p:nvPr>
            <p:ph type="sldNum" sz="quarter" idx="4"/>
          </p:nvPr>
        </p:nvSpPr>
        <p:spPr/>
        <p:txBody>
          <a:bodyPr/>
          <a:lstStyle/>
          <a:p>
            <a:pPr algn="r"/>
            <a:fld id="{F3477EC8-074D-41C4-94AE-E9EA7CEEA348}" type="slidenum">
              <a:rPr lang="en-US" smtClean="0"/>
              <a:pPr algn="r"/>
              <a:t>27</a:t>
            </a:fld>
            <a:endParaRPr lang="en-US"/>
          </a:p>
        </p:txBody>
      </p:sp>
    </p:spTree>
    <p:extLst>
      <p:ext uri="{BB962C8B-B14F-4D97-AF65-F5344CB8AC3E}">
        <p14:creationId xmlns:p14="http://schemas.microsoft.com/office/powerpoint/2010/main" val="662460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8658E-1A0A-2746-B63A-A78E4ABFA51C}"/>
              </a:ext>
            </a:extLst>
          </p:cNvPr>
          <p:cNvSpPr>
            <a:spLocks noGrp="1"/>
          </p:cNvSpPr>
          <p:nvPr>
            <p:ph type="title"/>
          </p:nvPr>
        </p:nvSpPr>
        <p:spPr/>
        <p:txBody>
          <a:bodyPr/>
          <a:lstStyle/>
          <a:p>
            <a:r>
              <a:rPr lang="en-US"/>
              <a:t>Mathematics Evidence-Based Practices</a:t>
            </a:r>
          </a:p>
        </p:txBody>
      </p:sp>
      <p:sp>
        <p:nvSpPr>
          <p:cNvPr id="10" name="TextBox 9">
            <a:extLst>
              <a:ext uri="{FF2B5EF4-FFF2-40B4-BE49-F238E27FC236}">
                <a16:creationId xmlns:a16="http://schemas.microsoft.com/office/drawing/2014/main" id="{7E4F6004-C763-A84B-BB05-AB11D0D6CFA4}"/>
              </a:ext>
            </a:extLst>
          </p:cNvPr>
          <p:cNvSpPr txBox="1"/>
          <p:nvPr/>
        </p:nvSpPr>
        <p:spPr>
          <a:xfrm>
            <a:off x="2070951" y="2752045"/>
            <a:ext cx="8363406" cy="1200329"/>
          </a:xfrm>
          <a:prstGeom prst="rect">
            <a:avLst/>
          </a:prstGeom>
          <a:noFill/>
        </p:spPr>
        <p:txBody>
          <a:bodyPr wrap="square" rtlCol="0">
            <a:spAutoFit/>
          </a:bodyPr>
          <a:lstStyle/>
          <a:p>
            <a:pPr algn="ctr"/>
            <a:r>
              <a:rPr lang="en-US" sz="7200">
                <a:latin typeface="Modern Love" pitchFamily="82" charset="0"/>
              </a:rPr>
              <a:t>What Is Discourse?</a:t>
            </a:r>
          </a:p>
        </p:txBody>
      </p:sp>
    </p:spTree>
    <p:extLst>
      <p:ext uri="{BB962C8B-B14F-4D97-AF65-F5344CB8AC3E}">
        <p14:creationId xmlns:p14="http://schemas.microsoft.com/office/powerpoint/2010/main" val="408408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8658E-1A0A-2746-B63A-A78E4ABFA51C}"/>
              </a:ext>
            </a:extLst>
          </p:cNvPr>
          <p:cNvSpPr>
            <a:spLocks noGrp="1"/>
          </p:cNvSpPr>
          <p:nvPr>
            <p:ph type="title"/>
          </p:nvPr>
        </p:nvSpPr>
        <p:spPr/>
        <p:txBody>
          <a:bodyPr/>
          <a:lstStyle/>
          <a:p>
            <a:r>
              <a:rPr lang="en-US"/>
              <a:t>Mathematics Evidence-Based Practices (continued)</a:t>
            </a:r>
          </a:p>
        </p:txBody>
      </p:sp>
      <p:pic>
        <p:nvPicPr>
          <p:cNvPr id="4" name="Picture 3">
            <a:extLst>
              <a:ext uri="{FF2B5EF4-FFF2-40B4-BE49-F238E27FC236}">
                <a16:creationId xmlns:a16="http://schemas.microsoft.com/office/drawing/2014/main" id="{8D0AA844-0C73-4C29-B44C-3EFA746A92D6}"/>
              </a:ext>
            </a:extLst>
          </p:cNvPr>
          <p:cNvPicPr>
            <a:picLocks noChangeAspect="1"/>
          </p:cNvPicPr>
          <p:nvPr/>
        </p:nvPicPr>
        <p:blipFill>
          <a:blip r:embed="rId3"/>
          <a:stretch>
            <a:fillRect/>
          </a:stretch>
        </p:blipFill>
        <p:spPr>
          <a:xfrm>
            <a:off x="124450" y="1536889"/>
            <a:ext cx="11943099" cy="4608975"/>
          </a:xfrm>
          <a:prstGeom prst="rect">
            <a:avLst/>
          </a:prstGeom>
        </p:spPr>
      </p:pic>
    </p:spTree>
    <p:extLst>
      <p:ext uri="{BB962C8B-B14F-4D97-AF65-F5344CB8AC3E}">
        <p14:creationId xmlns:p14="http://schemas.microsoft.com/office/powerpoint/2010/main" val="313143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25C0-6FC7-9248-A412-47C8BBE8EFF4}"/>
              </a:ext>
            </a:extLst>
          </p:cNvPr>
          <p:cNvSpPr>
            <a:spLocks noGrp="1"/>
          </p:cNvSpPr>
          <p:nvPr>
            <p:ph type="ctrTitle"/>
          </p:nvPr>
        </p:nvSpPr>
        <p:spPr>
          <a:xfrm>
            <a:off x="1524000" y="1479359"/>
            <a:ext cx="9144000" cy="1846659"/>
          </a:xfrm>
        </p:spPr>
        <p:txBody>
          <a:bodyPr/>
          <a:lstStyle/>
          <a:p>
            <a:r>
              <a:rPr lang="en-US"/>
              <a:t>National Trends in Mathematics</a:t>
            </a:r>
          </a:p>
        </p:txBody>
      </p:sp>
      <p:sp>
        <p:nvSpPr>
          <p:cNvPr id="4" name="Slide Number Placeholder 3">
            <a:extLst>
              <a:ext uri="{FF2B5EF4-FFF2-40B4-BE49-F238E27FC236}">
                <a16:creationId xmlns:a16="http://schemas.microsoft.com/office/drawing/2014/main" id="{EBBF7FB0-774E-43D8-B157-119282F0DA45}"/>
              </a:ext>
            </a:extLst>
          </p:cNvPr>
          <p:cNvSpPr>
            <a:spLocks noGrp="1"/>
          </p:cNvSpPr>
          <p:nvPr>
            <p:ph type="sldNum" sz="quarter" idx="4"/>
          </p:nvPr>
        </p:nvSpPr>
        <p:spPr/>
        <p:txBody>
          <a:bodyPr/>
          <a:lstStyle/>
          <a:p>
            <a:pPr algn="r"/>
            <a:fld id="{F3477EC8-074D-41C4-94AE-E9EA7CEEA348}" type="slidenum">
              <a:rPr lang="en-US" smtClean="0"/>
              <a:pPr algn="r"/>
              <a:t>3</a:t>
            </a:fld>
            <a:endParaRPr lang="en-US"/>
          </a:p>
        </p:txBody>
      </p:sp>
    </p:spTree>
    <p:extLst>
      <p:ext uri="{BB962C8B-B14F-4D97-AF65-F5344CB8AC3E}">
        <p14:creationId xmlns:p14="http://schemas.microsoft.com/office/powerpoint/2010/main" val="748843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0038-3B09-F142-AB05-6385C0DEE9F6}"/>
              </a:ext>
            </a:extLst>
          </p:cNvPr>
          <p:cNvSpPr>
            <a:spLocks noGrp="1"/>
          </p:cNvSpPr>
          <p:nvPr>
            <p:ph type="title"/>
          </p:nvPr>
        </p:nvSpPr>
        <p:spPr>
          <a:xfrm>
            <a:off x="916518" y="859166"/>
            <a:ext cx="10966449" cy="553998"/>
          </a:xfrm>
        </p:spPr>
        <p:txBody>
          <a:bodyPr/>
          <a:lstStyle/>
          <a:p>
            <a:r>
              <a:rPr lang="en-US"/>
              <a:t>What Is Discourse?</a:t>
            </a:r>
          </a:p>
        </p:txBody>
      </p:sp>
      <p:sp>
        <p:nvSpPr>
          <p:cNvPr id="3" name="Content Placeholder 2">
            <a:extLst>
              <a:ext uri="{FF2B5EF4-FFF2-40B4-BE49-F238E27FC236}">
                <a16:creationId xmlns:a16="http://schemas.microsoft.com/office/drawing/2014/main" id="{2F1CE5C7-2F22-3645-8FF2-187C5467EE2C}"/>
              </a:ext>
            </a:extLst>
          </p:cNvPr>
          <p:cNvSpPr>
            <a:spLocks noGrp="1"/>
          </p:cNvSpPr>
          <p:nvPr>
            <p:ph sz="quarter" idx="11"/>
          </p:nvPr>
        </p:nvSpPr>
        <p:spPr/>
        <p:txBody>
          <a:bodyPr>
            <a:normAutofit/>
          </a:bodyPr>
          <a:lstStyle/>
          <a:p>
            <a:pPr fontAlgn="base"/>
            <a:r>
              <a:rPr lang="en-US" sz="2500"/>
              <a:t>Mathematical discourse is about whole-class and small-group discussions in which students talk about mathematics in such a way that they </a:t>
            </a:r>
            <a:r>
              <a:rPr lang="en-US" sz="2500" b="1"/>
              <a:t>reveal their understanding </a:t>
            </a:r>
            <a:r>
              <a:rPr lang="en-US" sz="2500"/>
              <a:t>of concepts.​</a:t>
            </a:r>
          </a:p>
          <a:p>
            <a:pPr fontAlgn="base"/>
            <a:r>
              <a:rPr lang="en-US" sz="2500"/>
              <a:t>Discourse involves </a:t>
            </a:r>
            <a:r>
              <a:rPr lang="en-US" sz="2500" b="1"/>
              <a:t>asking strategic questions </a:t>
            </a:r>
            <a:r>
              <a:rPr lang="en-US" sz="2500"/>
              <a:t>that elicit from students both </a:t>
            </a:r>
            <a:r>
              <a:rPr lang="en-US" sz="2500" i="1"/>
              <a:t>how</a:t>
            </a:r>
            <a:r>
              <a:rPr lang="en-US" sz="2500"/>
              <a:t> a problem was solved and </a:t>
            </a:r>
            <a:r>
              <a:rPr lang="en-US" sz="2500" i="1"/>
              <a:t>why</a:t>
            </a:r>
            <a:r>
              <a:rPr lang="en-US" sz="2500"/>
              <a:t> a particular method was chosen, discussing whether the particular method chosen was valid and why this method works.​</a:t>
            </a:r>
          </a:p>
          <a:p>
            <a:pPr fontAlgn="base"/>
            <a:r>
              <a:rPr lang="en-US" sz="2500"/>
              <a:t>Students learn to critique their own and others’ ideas and seek out efficient mathematical solutions. </a:t>
            </a:r>
          </a:p>
          <a:p>
            <a:pPr marL="0" marR="0" lvl="0" indent="0" algn="r" defTabSz="685800" rtl="0" eaLnBrk="1" fontAlgn="auto" latinLnBrk="0" hangingPunct="1">
              <a:lnSpc>
                <a:spcPct val="125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r>
              <a:rPr kumimoji="0" lang="en-US" sz="1800" b="0" i="0" u="none" strike="noStrike" kern="1200" cap="none" spc="0" normalizeH="0" baseline="0" noProof="0" err="1">
                <a:ln>
                  <a:noFill/>
                </a:ln>
                <a:solidFill>
                  <a:srgbClr val="000000"/>
                </a:solidFill>
                <a:effectLst/>
                <a:uLnTx/>
                <a:uFillTx/>
                <a:latin typeface="Calibri" panose="020F0502020204030204" pitchFamily="34" charset="0"/>
                <a:cs typeface="Calibri" panose="020F0502020204030204" pitchFamily="34" charset="0"/>
              </a:rPr>
              <a:t>Herbel</a:t>
            </a:r>
            <a:r>
              <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-Eisenmann &amp; Otten, 2011; Simpson et al., 2015)</a:t>
            </a:r>
          </a:p>
        </p:txBody>
      </p:sp>
    </p:spTree>
    <p:extLst>
      <p:ext uri="{BB962C8B-B14F-4D97-AF65-F5344CB8AC3E}">
        <p14:creationId xmlns:p14="http://schemas.microsoft.com/office/powerpoint/2010/main" val="3878105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1DD15-7663-F647-82C8-7C6EAD25305F}"/>
              </a:ext>
            </a:extLst>
          </p:cNvPr>
          <p:cNvSpPr>
            <a:spLocks noGrp="1"/>
          </p:cNvSpPr>
          <p:nvPr>
            <p:ph type="title"/>
          </p:nvPr>
        </p:nvSpPr>
        <p:spPr/>
        <p:txBody>
          <a:bodyPr/>
          <a:lstStyle/>
          <a:p>
            <a:r>
              <a:rPr lang="en-US"/>
              <a:t>Facilitating Meaningful Discourse</a:t>
            </a:r>
          </a:p>
        </p:txBody>
      </p:sp>
      <p:sp>
        <p:nvSpPr>
          <p:cNvPr id="3" name="Content Placeholder 2">
            <a:extLst>
              <a:ext uri="{FF2B5EF4-FFF2-40B4-BE49-F238E27FC236}">
                <a16:creationId xmlns:a16="http://schemas.microsoft.com/office/drawing/2014/main" id="{CBB5EA5B-8D8B-D44F-9140-81901D9B9C80}"/>
              </a:ext>
            </a:extLst>
          </p:cNvPr>
          <p:cNvSpPr>
            <a:spLocks noGrp="1"/>
          </p:cNvSpPr>
          <p:nvPr>
            <p:ph idx="1"/>
          </p:nvPr>
        </p:nvSpPr>
        <p:spPr>
          <a:xfrm>
            <a:off x="916518" y="1500401"/>
            <a:ext cx="10966265" cy="4726300"/>
          </a:xfrm>
        </p:spPr>
        <p:txBody>
          <a:bodyPr>
            <a:normAutofit fontScale="92500" lnSpcReduction="10000"/>
          </a:bodyPr>
          <a:lstStyle/>
          <a:p>
            <a:r>
              <a:rPr lang="en-US"/>
              <a:t>Discourse includes purposeful discussion but also includes verbal, visual, and written communication.</a:t>
            </a:r>
          </a:p>
          <a:p>
            <a:r>
              <a:rPr lang="en-US"/>
              <a:t>Teachers need to consider the best way to include discourse that leads students to learn and how to solve.</a:t>
            </a:r>
          </a:p>
          <a:p>
            <a:r>
              <a:rPr lang="en-US" spc="-30"/>
              <a:t>Students who struggle may need additional support, with the teacher considering the following:</a:t>
            </a:r>
          </a:p>
          <a:p>
            <a:pPr lvl="1">
              <a:spcBef>
                <a:spcPts val="300"/>
              </a:spcBef>
            </a:pPr>
            <a:r>
              <a:rPr lang="en-US"/>
              <a:t>Different ways to support students</a:t>
            </a:r>
          </a:p>
          <a:p>
            <a:pPr lvl="1">
              <a:spcBef>
                <a:spcPts val="300"/>
              </a:spcBef>
            </a:pPr>
            <a:r>
              <a:rPr lang="en-US"/>
              <a:t>Different types of questions or lower level questions prior to higher level questions</a:t>
            </a:r>
          </a:p>
          <a:p>
            <a:pPr lvl="1">
              <a:spcBef>
                <a:spcPts val="300"/>
              </a:spcBef>
            </a:pPr>
            <a:r>
              <a:rPr lang="en-US"/>
              <a:t>Assist students to provide explanations through sentence stems</a:t>
            </a:r>
          </a:p>
          <a:p>
            <a:pPr lvl="1">
              <a:spcBef>
                <a:spcPts val="300"/>
              </a:spcBef>
            </a:pPr>
            <a:r>
              <a:rPr lang="en-US"/>
              <a:t>Allow and encourage different representations, less focus on verbal (for example)</a:t>
            </a:r>
          </a:p>
          <a:p>
            <a:pPr marL="0" lvl="0" indent="0" algn="r" defTabSz="914400">
              <a:lnSpc>
                <a:spcPct val="100000"/>
              </a:lnSpc>
              <a:spcBef>
                <a:spcPts val="1200"/>
              </a:spcBef>
              <a:buNone/>
            </a:pPr>
            <a:r>
              <a:rPr lang="en-US" sz="1600">
                <a:solidFill>
                  <a:srgbClr val="000000"/>
                </a:solidFill>
                <a:latin typeface="Arial"/>
                <a:ea typeface="+mn-ea"/>
                <a:cs typeface="+mn-cs"/>
              </a:rPr>
              <a:t>(</a:t>
            </a:r>
            <a:r>
              <a:rPr lang="en-US" sz="1600" err="1">
                <a:solidFill>
                  <a:srgbClr val="000000"/>
                </a:solidFill>
                <a:latin typeface="Arial"/>
                <a:ea typeface="+mn-ea"/>
                <a:cs typeface="+mn-cs"/>
              </a:rPr>
              <a:t>Hufferd-Ackles</a:t>
            </a:r>
            <a:r>
              <a:rPr lang="en-US" sz="1600">
                <a:solidFill>
                  <a:srgbClr val="000000"/>
                </a:solidFill>
                <a:latin typeface="Arial"/>
                <a:ea typeface="+mn-ea"/>
                <a:cs typeface="+mn-cs"/>
              </a:rPr>
              <a:t> et al., 2004; National Council of Teachers of Mathematics [NCTM], 2014)</a:t>
            </a:r>
            <a:endParaRPr lang="en-US" b="1"/>
          </a:p>
        </p:txBody>
      </p:sp>
    </p:spTree>
    <p:extLst>
      <p:ext uri="{BB962C8B-B14F-4D97-AF65-F5344CB8AC3E}">
        <p14:creationId xmlns:p14="http://schemas.microsoft.com/office/powerpoint/2010/main" val="509887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93C6-5DEC-9447-8D88-C1291A59488A}"/>
              </a:ext>
            </a:extLst>
          </p:cNvPr>
          <p:cNvSpPr>
            <a:spLocks noGrp="1"/>
          </p:cNvSpPr>
          <p:nvPr>
            <p:ph type="ctrTitle"/>
          </p:nvPr>
        </p:nvSpPr>
        <p:spPr>
          <a:xfrm>
            <a:off x="1524000" y="2402688"/>
            <a:ext cx="9144000" cy="923330"/>
          </a:xfrm>
        </p:spPr>
        <p:txBody>
          <a:bodyPr/>
          <a:lstStyle/>
          <a:p>
            <a:r>
              <a:rPr lang="en-US"/>
              <a:t>Question Types</a:t>
            </a:r>
          </a:p>
        </p:txBody>
      </p:sp>
      <p:sp>
        <p:nvSpPr>
          <p:cNvPr id="3" name="Slide Number Placeholder 2">
            <a:extLst>
              <a:ext uri="{FF2B5EF4-FFF2-40B4-BE49-F238E27FC236}">
                <a16:creationId xmlns:a16="http://schemas.microsoft.com/office/drawing/2014/main" id="{FB0D540F-31BC-4CF4-B984-4B1306A3B437}"/>
              </a:ext>
            </a:extLst>
          </p:cNvPr>
          <p:cNvSpPr>
            <a:spLocks noGrp="1"/>
          </p:cNvSpPr>
          <p:nvPr>
            <p:ph type="sldNum" sz="quarter" idx="4"/>
          </p:nvPr>
        </p:nvSpPr>
        <p:spPr/>
        <p:txBody>
          <a:bodyPr/>
          <a:lstStyle/>
          <a:p>
            <a:pPr algn="r"/>
            <a:fld id="{F3477EC8-074D-41C4-94AE-E9EA7CEEA348}" type="slidenum">
              <a:rPr lang="en-US" smtClean="0"/>
              <a:pPr algn="r"/>
              <a:t>32</a:t>
            </a:fld>
            <a:endParaRPr lang="en-US"/>
          </a:p>
        </p:txBody>
      </p:sp>
    </p:spTree>
    <p:extLst>
      <p:ext uri="{BB962C8B-B14F-4D97-AF65-F5344CB8AC3E}">
        <p14:creationId xmlns:p14="http://schemas.microsoft.com/office/powerpoint/2010/main" val="264626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76F1-5360-8E4B-B29E-6CDFD66B105D}"/>
              </a:ext>
            </a:extLst>
          </p:cNvPr>
          <p:cNvSpPr>
            <a:spLocks noGrp="1"/>
          </p:cNvSpPr>
          <p:nvPr>
            <p:ph type="title"/>
          </p:nvPr>
        </p:nvSpPr>
        <p:spPr/>
        <p:txBody>
          <a:bodyPr/>
          <a:lstStyle/>
          <a:p>
            <a:r>
              <a:rPr lang="en-US"/>
              <a:t>Question Types</a:t>
            </a:r>
            <a:r>
              <a:rPr lang="en-US" sz="3600" b="0" kern="1200" baseline="0">
                <a:solidFill>
                  <a:srgbClr val="52419B"/>
                </a:solidFill>
                <a:effectLst/>
                <a:latin typeface="Calibri" panose="020F0502020204030204" pitchFamily="34" charset="0"/>
                <a:ea typeface="ＭＳ Ｐゴシック" charset="0"/>
                <a:cs typeface="Calibri" panose="020F0502020204030204" pitchFamily="34" charset="0"/>
              </a:rPr>
              <a:t> (continued) 1</a:t>
            </a:r>
            <a:endParaRPr lang="en-US"/>
          </a:p>
        </p:txBody>
      </p:sp>
      <p:pic>
        <p:nvPicPr>
          <p:cNvPr id="4" name="Picture 3">
            <a:extLst>
              <a:ext uri="{FF2B5EF4-FFF2-40B4-BE49-F238E27FC236}">
                <a16:creationId xmlns:a16="http://schemas.microsoft.com/office/drawing/2014/main" id="{CD68E265-74D7-4FDB-9CE8-BACF4D4549EA}"/>
              </a:ext>
            </a:extLst>
          </p:cNvPr>
          <p:cNvPicPr>
            <a:picLocks noChangeAspect="1"/>
          </p:cNvPicPr>
          <p:nvPr/>
        </p:nvPicPr>
        <p:blipFill>
          <a:blip r:embed="rId3"/>
          <a:stretch>
            <a:fillRect/>
          </a:stretch>
        </p:blipFill>
        <p:spPr>
          <a:xfrm>
            <a:off x="1173534" y="1260757"/>
            <a:ext cx="10101948" cy="5035732"/>
          </a:xfrm>
          <a:prstGeom prst="rect">
            <a:avLst/>
          </a:prstGeom>
        </p:spPr>
      </p:pic>
    </p:spTree>
    <p:extLst>
      <p:ext uri="{BB962C8B-B14F-4D97-AF65-F5344CB8AC3E}">
        <p14:creationId xmlns:p14="http://schemas.microsoft.com/office/powerpoint/2010/main" val="2096746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DD6C3C-4A81-6046-84BE-824256E465BA}"/>
              </a:ext>
            </a:extLst>
          </p:cNvPr>
          <p:cNvSpPr>
            <a:spLocks noGrp="1"/>
          </p:cNvSpPr>
          <p:nvPr>
            <p:ph type="title"/>
          </p:nvPr>
        </p:nvSpPr>
        <p:spPr/>
        <p:txBody>
          <a:bodyPr/>
          <a:lstStyle/>
          <a:p>
            <a:r>
              <a:rPr lang="en-US"/>
              <a:t>Question</a:t>
            </a:r>
            <a:r>
              <a:rPr lang="en-US" baseline="0"/>
              <a:t> Types (continued) 2</a:t>
            </a:r>
            <a:endParaRPr lang="en-US"/>
          </a:p>
        </p:txBody>
      </p:sp>
      <p:graphicFrame>
        <p:nvGraphicFramePr>
          <p:cNvPr id="7" name="Content Placeholder 6">
            <a:extLst>
              <a:ext uri="{FF2B5EF4-FFF2-40B4-BE49-F238E27FC236}">
                <a16:creationId xmlns:a16="http://schemas.microsoft.com/office/drawing/2014/main" id="{37A3F7DD-05B7-3847-851D-8E064123E9D5}"/>
              </a:ext>
            </a:extLst>
          </p:cNvPr>
          <p:cNvGraphicFramePr>
            <a:graphicFrameLocks/>
          </p:cNvGraphicFramePr>
          <p:nvPr>
            <p:extLst>
              <p:ext uri="{D42A27DB-BD31-4B8C-83A1-F6EECF244321}">
                <p14:modId xmlns:p14="http://schemas.microsoft.com/office/powerpoint/2010/main" val="3721778950"/>
              </p:ext>
            </p:extLst>
          </p:nvPr>
        </p:nvGraphicFramePr>
        <p:xfrm>
          <a:off x="309033" y="600346"/>
          <a:ext cx="11717313" cy="5319602"/>
        </p:xfrm>
        <a:graphic>
          <a:graphicData uri="http://schemas.openxmlformats.org/drawingml/2006/table">
            <a:tbl>
              <a:tblPr firstRow="1" bandRow="1">
                <a:tableStyleId>{00A15C55-8517-42AA-B614-E9B94910E393}</a:tableStyleId>
              </a:tblPr>
              <a:tblGrid>
                <a:gridCol w="1973382">
                  <a:extLst>
                    <a:ext uri="{9D8B030D-6E8A-4147-A177-3AD203B41FA5}">
                      <a16:colId xmlns:a16="http://schemas.microsoft.com/office/drawing/2014/main" val="3310474865"/>
                    </a:ext>
                  </a:extLst>
                </a:gridCol>
                <a:gridCol w="4577712">
                  <a:extLst>
                    <a:ext uri="{9D8B030D-6E8A-4147-A177-3AD203B41FA5}">
                      <a16:colId xmlns:a16="http://schemas.microsoft.com/office/drawing/2014/main" val="2119813097"/>
                    </a:ext>
                  </a:extLst>
                </a:gridCol>
                <a:gridCol w="5166219">
                  <a:extLst>
                    <a:ext uri="{9D8B030D-6E8A-4147-A177-3AD203B41FA5}">
                      <a16:colId xmlns:a16="http://schemas.microsoft.com/office/drawing/2014/main" val="4139523924"/>
                    </a:ext>
                  </a:extLst>
                </a:gridCol>
              </a:tblGrid>
              <a:tr h="394567">
                <a:tc>
                  <a:txBody>
                    <a:bodyPr/>
                    <a:lstStyle/>
                    <a:p>
                      <a:pPr algn="ctr"/>
                      <a:r>
                        <a:rPr lang="en-US" sz="2000">
                          <a:latin typeface="Calibri" panose="020F0502020204030204" pitchFamily="34" charset="0"/>
                          <a:cs typeface="Calibri" panose="020F0502020204030204" pitchFamily="34" charset="0"/>
                        </a:rPr>
                        <a:t>Level</a:t>
                      </a:r>
                    </a:p>
                  </a:txBody>
                  <a:tcPr/>
                </a:tc>
                <a:tc>
                  <a:txBody>
                    <a:bodyPr/>
                    <a:lstStyle/>
                    <a:p>
                      <a:pPr algn="ctr"/>
                      <a:r>
                        <a:rPr lang="en-US" sz="2000">
                          <a:latin typeface="Calibri" panose="020F0502020204030204" pitchFamily="34" charset="0"/>
                          <a:cs typeface="Calibri" panose="020F0502020204030204" pitchFamily="34" charset="0"/>
                        </a:rPr>
                        <a:t>Key terms</a:t>
                      </a:r>
                    </a:p>
                  </a:txBody>
                  <a:tcPr/>
                </a:tc>
                <a:tc>
                  <a:txBody>
                    <a:bodyPr/>
                    <a:lstStyle/>
                    <a:p>
                      <a:pPr algn="ctr"/>
                      <a:r>
                        <a:rPr lang="en-US" sz="2000">
                          <a:latin typeface="Calibri" panose="020F0502020204030204" pitchFamily="34" charset="0"/>
                          <a:cs typeface="Calibri" panose="020F0502020204030204" pitchFamily="34" charset="0"/>
                        </a:rPr>
                        <a:t>Sample question</a:t>
                      </a:r>
                    </a:p>
                  </a:txBody>
                  <a:tcPr/>
                </a:tc>
                <a:extLst>
                  <a:ext uri="{0D108BD9-81ED-4DB2-BD59-A6C34878D82A}">
                    <a16:rowId xmlns:a16="http://schemas.microsoft.com/office/drawing/2014/main" val="2897198505"/>
                  </a:ext>
                </a:extLst>
              </a:tr>
              <a:tr h="754801">
                <a:tc>
                  <a:txBody>
                    <a:bodyPr/>
                    <a:lstStyle/>
                    <a:p>
                      <a:r>
                        <a:rPr lang="en-US" sz="2000">
                          <a:latin typeface="Calibri" panose="020F0502020204030204" pitchFamily="34" charset="0"/>
                          <a:cs typeface="Calibri" panose="020F0502020204030204" pitchFamily="34" charset="0"/>
                        </a:rPr>
                        <a:t>Remember</a:t>
                      </a:r>
                    </a:p>
                  </a:txBody>
                  <a:tcPr/>
                </a:tc>
                <a:tc>
                  <a:txBody>
                    <a:bodyPr/>
                    <a:lstStyle/>
                    <a:p>
                      <a:r>
                        <a:rPr lang="en-US" sz="2000">
                          <a:latin typeface="Calibri" panose="020F0502020204030204" pitchFamily="34" charset="0"/>
                          <a:cs typeface="Calibri" panose="020F0502020204030204" pitchFamily="34" charset="0"/>
                        </a:rPr>
                        <a:t>List, define, describe, show, name, what, when . . .</a:t>
                      </a:r>
                    </a:p>
                  </a:txBody>
                  <a:tcPr/>
                </a:tc>
                <a:tc>
                  <a:txBody>
                    <a:bodyPr/>
                    <a:lstStyle/>
                    <a:p>
                      <a:r>
                        <a:rPr lang="en-US" sz="2000">
                          <a:latin typeface="Calibri" panose="020F0502020204030204" pitchFamily="34" charset="0"/>
                          <a:cs typeface="Calibri" panose="020F0502020204030204" pitchFamily="34" charset="0"/>
                        </a:rPr>
                        <a:t>What is mean? What is the formula to find the area of a square?</a:t>
                      </a:r>
                    </a:p>
                  </a:txBody>
                  <a:tcPr/>
                </a:tc>
                <a:extLst>
                  <a:ext uri="{0D108BD9-81ED-4DB2-BD59-A6C34878D82A}">
                    <a16:rowId xmlns:a16="http://schemas.microsoft.com/office/drawing/2014/main" val="4038447725"/>
                  </a:ext>
                </a:extLst>
              </a:tr>
              <a:tr h="1001594">
                <a:tc>
                  <a:txBody>
                    <a:bodyPr/>
                    <a:lstStyle/>
                    <a:p>
                      <a:r>
                        <a:rPr lang="en-US" sz="2000">
                          <a:latin typeface="Calibri" panose="020F0502020204030204" pitchFamily="34" charset="0"/>
                          <a:cs typeface="Calibri" panose="020F0502020204030204" pitchFamily="34" charset="0"/>
                        </a:rPr>
                        <a:t>Understanding</a:t>
                      </a:r>
                    </a:p>
                  </a:txBody>
                  <a:tcPr/>
                </a:tc>
                <a:tc>
                  <a:txBody>
                    <a:bodyPr/>
                    <a:lstStyle/>
                    <a:p>
                      <a:r>
                        <a:rPr lang="en-US" sz="2000">
                          <a:latin typeface="Calibri" panose="020F0502020204030204" pitchFamily="34" charset="0"/>
                          <a:cs typeface="Calibri" panose="020F0502020204030204" pitchFamily="34" charset="0"/>
                        </a:rPr>
                        <a:t>Summarize, compare and contrast, estimate, discuss . . .</a:t>
                      </a:r>
                    </a:p>
                  </a:txBody>
                  <a:tcPr/>
                </a:tc>
                <a:tc>
                  <a:txBody>
                    <a:bodyPr/>
                    <a:lstStyle/>
                    <a:p>
                      <a:r>
                        <a:rPr lang="en-US" sz="2000">
                          <a:latin typeface="Calibri" panose="020F0502020204030204" pitchFamily="34" charset="0"/>
                          <a:cs typeface="Calibri" panose="020F0502020204030204" pitchFamily="34" charset="0"/>
                        </a:rPr>
                        <a:t>Find the slope of the tangent line to the following function. How are perimeter and circumference similar? Different? </a:t>
                      </a:r>
                    </a:p>
                  </a:txBody>
                  <a:tcPr/>
                </a:tc>
                <a:extLst>
                  <a:ext uri="{0D108BD9-81ED-4DB2-BD59-A6C34878D82A}">
                    <a16:rowId xmlns:a16="http://schemas.microsoft.com/office/drawing/2014/main" val="3377037750"/>
                  </a:ext>
                </a:extLst>
              </a:tr>
              <a:tr h="698081">
                <a:tc>
                  <a:txBody>
                    <a:bodyPr/>
                    <a:lstStyle/>
                    <a:p>
                      <a:r>
                        <a:rPr lang="en-US" sz="2000">
                          <a:latin typeface="Calibri" panose="020F0502020204030204" pitchFamily="34" charset="0"/>
                          <a:cs typeface="Calibri" panose="020F0502020204030204" pitchFamily="34" charset="0"/>
                        </a:rPr>
                        <a:t>Applying</a:t>
                      </a:r>
                    </a:p>
                  </a:txBody>
                  <a:tcPr/>
                </a:tc>
                <a:tc>
                  <a:txBody>
                    <a:bodyPr/>
                    <a:lstStyle/>
                    <a:p>
                      <a:r>
                        <a:rPr lang="en-US" sz="2000">
                          <a:latin typeface="Calibri" panose="020F0502020204030204" pitchFamily="34" charset="0"/>
                          <a:cs typeface="Calibri" panose="020F0502020204030204" pitchFamily="34" charset="0"/>
                        </a:rPr>
                        <a:t>Apply, calculate, complete, show, solve, modify . . .</a:t>
                      </a:r>
                    </a:p>
                  </a:txBody>
                  <a:tcPr/>
                </a:tc>
                <a:tc>
                  <a:txBody>
                    <a:bodyPr/>
                    <a:lstStyle/>
                    <a:p>
                      <a:r>
                        <a:rPr lang="en-US" sz="2000">
                          <a:latin typeface="Calibri" panose="020F0502020204030204" pitchFamily="34" charset="0"/>
                          <a:cs typeface="Calibri" panose="020F0502020204030204" pitchFamily="34" charset="0"/>
                        </a:rPr>
                        <a:t>Calculate the area of the circle.</a:t>
                      </a:r>
                    </a:p>
                  </a:txBody>
                  <a:tcPr/>
                </a:tc>
                <a:extLst>
                  <a:ext uri="{0D108BD9-81ED-4DB2-BD59-A6C34878D82A}">
                    <a16:rowId xmlns:a16="http://schemas.microsoft.com/office/drawing/2014/main" val="1100189359"/>
                  </a:ext>
                </a:extLst>
              </a:tr>
              <a:tr h="754801">
                <a:tc>
                  <a:txBody>
                    <a:bodyPr/>
                    <a:lstStyle/>
                    <a:p>
                      <a:r>
                        <a:rPr lang="en-US" sz="2000">
                          <a:latin typeface="Calibri" panose="020F0502020204030204" pitchFamily="34" charset="0"/>
                          <a:cs typeface="Calibri" panose="020F0502020204030204" pitchFamily="34" charset="0"/>
                        </a:rPr>
                        <a:t>Analyzing</a:t>
                      </a:r>
                    </a:p>
                  </a:txBody>
                  <a:tcPr/>
                </a:tc>
                <a:tc>
                  <a:txBody>
                    <a:bodyPr/>
                    <a:lstStyle/>
                    <a:p>
                      <a:r>
                        <a:rPr lang="en-US" sz="2000">
                          <a:latin typeface="Calibri" panose="020F0502020204030204" pitchFamily="34" charset="0"/>
                          <a:cs typeface="Calibri" panose="020F0502020204030204" pitchFamily="34" charset="0"/>
                        </a:rPr>
                        <a:t>Separate, arrange, classify, explain . . .</a:t>
                      </a:r>
                    </a:p>
                  </a:txBody>
                  <a:tcPr/>
                </a:tc>
                <a:tc>
                  <a:txBody>
                    <a:bodyPr/>
                    <a:lstStyle/>
                    <a:p>
                      <a:r>
                        <a:rPr lang="en-US" sz="2000">
                          <a:latin typeface="Calibri" panose="020F0502020204030204" pitchFamily="34" charset="0"/>
                          <a:cs typeface="Calibri" panose="020F0502020204030204" pitchFamily="34" charset="0"/>
                        </a:rPr>
                        <a:t>In 16x = 32, what would happen to the product if x was increased by 3.</a:t>
                      </a:r>
                    </a:p>
                  </a:txBody>
                  <a:tcPr/>
                </a:tc>
                <a:extLst>
                  <a:ext uri="{0D108BD9-81ED-4DB2-BD59-A6C34878D82A}">
                    <a16:rowId xmlns:a16="http://schemas.microsoft.com/office/drawing/2014/main" val="3859130167"/>
                  </a:ext>
                </a:extLst>
              </a:tr>
              <a:tr h="1001594">
                <a:tc>
                  <a:txBody>
                    <a:bodyPr/>
                    <a:lstStyle/>
                    <a:p>
                      <a:r>
                        <a:rPr lang="en-US" sz="2000">
                          <a:latin typeface="Calibri" panose="020F0502020204030204" pitchFamily="34" charset="0"/>
                          <a:cs typeface="Calibri" panose="020F0502020204030204" pitchFamily="34" charset="0"/>
                        </a:rPr>
                        <a:t>Evaluating</a:t>
                      </a:r>
                    </a:p>
                  </a:txBody>
                  <a:tcPr/>
                </a:tc>
                <a:tc>
                  <a:txBody>
                    <a:bodyPr/>
                    <a:lstStyle/>
                    <a:p>
                      <a:r>
                        <a:rPr lang="en-US" sz="2000">
                          <a:latin typeface="Calibri" panose="020F0502020204030204" pitchFamily="34" charset="0"/>
                          <a:cs typeface="Calibri" panose="020F0502020204030204" pitchFamily="34" charset="0"/>
                        </a:rPr>
                        <a:t>Integrate, modify, substitute, design, create, what if, formulate, generalize, prepare . . .</a:t>
                      </a:r>
                    </a:p>
                  </a:txBody>
                  <a:tcPr/>
                </a:tc>
                <a:tc>
                  <a:txBody>
                    <a:bodyPr/>
                    <a:lstStyle/>
                    <a:p>
                      <a:r>
                        <a:rPr lang="en-US" sz="2000">
                          <a:latin typeface="Calibri" panose="020F0502020204030204" pitchFamily="34" charset="0"/>
                          <a:cs typeface="Calibri" panose="020F0502020204030204" pitchFamily="34" charset="0"/>
                        </a:rPr>
                        <a:t>Optimize the given quantity after generating the function that represents the given quantity. </a:t>
                      </a:r>
                    </a:p>
                  </a:txBody>
                  <a:tcPr/>
                </a:tc>
                <a:extLst>
                  <a:ext uri="{0D108BD9-81ED-4DB2-BD59-A6C34878D82A}">
                    <a16:rowId xmlns:a16="http://schemas.microsoft.com/office/drawing/2014/main" val="1457471742"/>
                  </a:ext>
                </a:extLst>
              </a:tr>
              <a:tr h="698081">
                <a:tc>
                  <a:txBody>
                    <a:bodyPr/>
                    <a:lstStyle/>
                    <a:p>
                      <a:r>
                        <a:rPr lang="en-US" sz="2000">
                          <a:latin typeface="Calibri" panose="020F0502020204030204" pitchFamily="34" charset="0"/>
                          <a:cs typeface="Calibri" panose="020F0502020204030204" pitchFamily="34" charset="0"/>
                        </a:rPr>
                        <a:t>Creating</a:t>
                      </a:r>
                    </a:p>
                  </a:txBody>
                  <a:tcPr/>
                </a:tc>
                <a:tc>
                  <a:txBody>
                    <a:bodyPr/>
                    <a:lstStyle/>
                    <a:p>
                      <a:r>
                        <a:rPr lang="en-US" sz="2000">
                          <a:latin typeface="Calibri" panose="020F0502020204030204" pitchFamily="34" charset="0"/>
                          <a:cs typeface="Calibri" panose="020F0502020204030204" pitchFamily="34" charset="0"/>
                        </a:rPr>
                        <a:t>Assess, rank, test, explain, discriminate, support . . .</a:t>
                      </a:r>
                    </a:p>
                  </a:txBody>
                  <a:tcPr/>
                </a:tc>
                <a:tc>
                  <a:txBody>
                    <a:bodyPr/>
                    <a:lstStyle/>
                    <a:p>
                      <a:r>
                        <a:rPr lang="en-US" sz="2000">
                          <a:latin typeface="Calibri" panose="020F0502020204030204" pitchFamily="34" charset="0"/>
                          <a:cs typeface="Calibri" panose="020F0502020204030204" pitchFamily="34" charset="0"/>
                        </a:rPr>
                        <a:t>Related word problems or real-life word problem that apply multiple skills.</a:t>
                      </a:r>
                    </a:p>
                  </a:txBody>
                  <a:tcPr/>
                </a:tc>
                <a:extLst>
                  <a:ext uri="{0D108BD9-81ED-4DB2-BD59-A6C34878D82A}">
                    <a16:rowId xmlns:a16="http://schemas.microsoft.com/office/drawing/2014/main" val="3132448274"/>
                  </a:ext>
                </a:extLst>
              </a:tr>
            </a:tbl>
          </a:graphicData>
        </a:graphic>
      </p:graphicFrame>
    </p:spTree>
    <p:extLst>
      <p:ext uri="{BB962C8B-B14F-4D97-AF65-F5344CB8AC3E}">
        <p14:creationId xmlns:p14="http://schemas.microsoft.com/office/powerpoint/2010/main" val="26854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66CD-42F8-674C-8783-C939D9A96BA9}"/>
              </a:ext>
            </a:extLst>
          </p:cNvPr>
          <p:cNvSpPr>
            <a:spLocks noGrp="1"/>
          </p:cNvSpPr>
          <p:nvPr>
            <p:ph type="title"/>
          </p:nvPr>
        </p:nvSpPr>
        <p:spPr/>
        <p:txBody>
          <a:bodyPr/>
          <a:lstStyle/>
          <a:p>
            <a:r>
              <a:rPr lang="en-US"/>
              <a:t>Instructional Strategies for Questioning</a:t>
            </a:r>
          </a:p>
        </p:txBody>
      </p:sp>
      <p:pic>
        <p:nvPicPr>
          <p:cNvPr id="27" name="Picture 26">
            <a:extLst>
              <a:ext uri="{FF2B5EF4-FFF2-40B4-BE49-F238E27FC236}">
                <a16:creationId xmlns:a16="http://schemas.microsoft.com/office/drawing/2014/main" id="{36398286-A0DD-4A37-98BA-170E417BB834}"/>
              </a:ext>
            </a:extLst>
          </p:cNvPr>
          <p:cNvPicPr>
            <a:picLocks noChangeAspect="1"/>
          </p:cNvPicPr>
          <p:nvPr/>
        </p:nvPicPr>
        <p:blipFill>
          <a:blip r:embed="rId3"/>
          <a:stretch>
            <a:fillRect/>
          </a:stretch>
        </p:blipFill>
        <p:spPr>
          <a:xfrm>
            <a:off x="240506" y="1715533"/>
            <a:ext cx="11906520" cy="4743099"/>
          </a:xfrm>
          <a:prstGeom prst="rect">
            <a:avLst/>
          </a:prstGeom>
        </p:spPr>
      </p:pic>
      <p:sp>
        <p:nvSpPr>
          <p:cNvPr id="3" name="TextBox 2">
            <a:extLst>
              <a:ext uri="{FF2B5EF4-FFF2-40B4-BE49-F238E27FC236}">
                <a16:creationId xmlns:a16="http://schemas.microsoft.com/office/drawing/2014/main" id="{B5C0A319-3AF8-5746-AB76-28F0390BA785}"/>
              </a:ext>
            </a:extLst>
          </p:cNvPr>
          <p:cNvSpPr txBox="1"/>
          <p:nvPr/>
        </p:nvSpPr>
        <p:spPr>
          <a:xfrm>
            <a:off x="9097499" y="6150855"/>
            <a:ext cx="1628074" cy="307777"/>
          </a:xfrm>
          <a:prstGeom prst="rect">
            <a:avLst/>
          </a:prstGeom>
          <a:noFill/>
        </p:spPr>
        <p:txBody>
          <a:bodyPr wrap="none" rtlCol="0">
            <a:spAutoFit/>
          </a:bodyPr>
          <a:lstStyle/>
          <a:p>
            <a:r>
              <a:rPr lang="en-US" sz="1400">
                <a:latin typeface="Calibri" panose="020F0502020204030204" pitchFamily="34" charset="0"/>
                <a:cs typeface="Calibri" panose="020F0502020204030204" pitchFamily="34" charset="0"/>
              </a:rPr>
              <a:t>(Turner et al., 2013)</a:t>
            </a:r>
          </a:p>
        </p:txBody>
      </p:sp>
    </p:spTree>
    <p:extLst>
      <p:ext uri="{BB962C8B-B14F-4D97-AF65-F5344CB8AC3E}">
        <p14:creationId xmlns:p14="http://schemas.microsoft.com/office/powerpoint/2010/main" val="4125294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93D4E-3527-471E-90C0-77BAECFB815A}"/>
              </a:ext>
            </a:extLst>
          </p:cNvPr>
          <p:cNvSpPr>
            <a:spLocks noGrp="1"/>
          </p:cNvSpPr>
          <p:nvPr>
            <p:ph type="title"/>
          </p:nvPr>
        </p:nvSpPr>
        <p:spPr>
          <a:xfrm>
            <a:off x="916518" y="820978"/>
            <a:ext cx="10966449" cy="553998"/>
          </a:xfrm>
        </p:spPr>
        <p:txBody>
          <a:bodyPr/>
          <a:lstStyle/>
          <a:p>
            <a:r>
              <a:rPr lang="en-US"/>
              <a:t>Scaffolding Instruction</a:t>
            </a:r>
          </a:p>
        </p:txBody>
      </p:sp>
      <p:sp>
        <p:nvSpPr>
          <p:cNvPr id="6" name="Content Placeholder 5">
            <a:extLst>
              <a:ext uri="{FF2B5EF4-FFF2-40B4-BE49-F238E27FC236}">
                <a16:creationId xmlns:a16="http://schemas.microsoft.com/office/drawing/2014/main" id="{3A3184F7-398E-421A-9ABA-550DC5E011AC}"/>
              </a:ext>
            </a:extLst>
          </p:cNvPr>
          <p:cNvSpPr>
            <a:spLocks noGrp="1"/>
          </p:cNvSpPr>
          <p:nvPr>
            <p:ph idx="1"/>
          </p:nvPr>
        </p:nvSpPr>
        <p:spPr/>
        <p:txBody>
          <a:bodyPr/>
          <a:lstStyle/>
          <a:p>
            <a:pPr>
              <a:lnSpc>
                <a:spcPct val="95000"/>
              </a:lnSpc>
            </a:pPr>
            <a:r>
              <a:rPr lang="en-US" sz="2400">
                <a:cs typeface="Calibri"/>
              </a:rPr>
              <a:t>Teacher and peer scaffolds </a:t>
            </a:r>
          </a:p>
          <a:p>
            <a:pPr lvl="1">
              <a:lnSpc>
                <a:spcPct val="95000"/>
              </a:lnSpc>
            </a:pPr>
            <a:r>
              <a:rPr lang="en-US" sz="2000">
                <a:cs typeface="Calibri"/>
              </a:rPr>
              <a:t>Increased support when new concepts are introduced; support is gradually faded</a:t>
            </a:r>
          </a:p>
          <a:p>
            <a:pPr lvl="1">
              <a:lnSpc>
                <a:spcPct val="95000"/>
              </a:lnSpc>
            </a:pPr>
            <a:r>
              <a:rPr lang="en-US" sz="2000">
                <a:cs typeface="Calibri"/>
              </a:rPr>
              <a:t>Teaches students how to ask and answer questions</a:t>
            </a:r>
          </a:p>
          <a:p>
            <a:pPr>
              <a:lnSpc>
                <a:spcPct val="95000"/>
              </a:lnSpc>
            </a:pPr>
            <a:r>
              <a:rPr lang="en-US" sz="2400">
                <a:cs typeface="Calibri"/>
              </a:rPr>
              <a:t>Content scaffolds</a:t>
            </a:r>
          </a:p>
          <a:p>
            <a:pPr lvl="1">
              <a:lnSpc>
                <a:spcPct val="95000"/>
              </a:lnSpc>
            </a:pPr>
            <a:r>
              <a:rPr lang="en-US" sz="2000">
                <a:cs typeface="Calibri"/>
              </a:rPr>
              <a:t>Easier concepts or skills are introduced first; consider the use of math trajectories to target prerequisite skills</a:t>
            </a:r>
          </a:p>
          <a:p>
            <a:pPr lvl="1">
              <a:lnSpc>
                <a:spcPct val="95000"/>
              </a:lnSpc>
            </a:pPr>
            <a:r>
              <a:rPr lang="en-US" sz="2000">
                <a:cs typeface="Calibri"/>
              </a:rPr>
              <a:t>Previews new skills, including cognitive strategies</a:t>
            </a:r>
          </a:p>
          <a:p>
            <a:pPr>
              <a:lnSpc>
                <a:spcPct val="95000"/>
              </a:lnSpc>
            </a:pPr>
            <a:r>
              <a:rPr lang="en-US" sz="2400">
                <a:cs typeface="Calibri"/>
              </a:rPr>
              <a:t>Task scaffolding</a:t>
            </a:r>
          </a:p>
          <a:p>
            <a:pPr lvl="1">
              <a:lnSpc>
                <a:spcPct val="95000"/>
              </a:lnSpc>
            </a:pPr>
            <a:r>
              <a:rPr lang="en-US" sz="2000">
                <a:cs typeface="Calibri"/>
              </a:rPr>
              <a:t>Building from easier to more difficult tasks or adding concrete materials or visuals to decrease the difficulty level</a:t>
            </a:r>
          </a:p>
          <a:p>
            <a:pPr lvl="1">
              <a:lnSpc>
                <a:spcPct val="95000"/>
              </a:lnSpc>
            </a:pPr>
            <a:r>
              <a:rPr lang="en-US" sz="2000">
                <a:cs typeface="Calibri"/>
              </a:rPr>
              <a:t>Reduces the step size, or the jump, from one idea to the next</a:t>
            </a:r>
          </a:p>
          <a:p>
            <a:pPr>
              <a:lnSpc>
                <a:spcPct val="95000"/>
              </a:lnSpc>
            </a:pPr>
            <a:r>
              <a:rPr lang="en-US" sz="2400">
                <a:cs typeface="Calibri"/>
              </a:rPr>
              <a:t>Material scaffolding</a:t>
            </a:r>
          </a:p>
          <a:p>
            <a:pPr lvl="1">
              <a:lnSpc>
                <a:spcPct val="95000"/>
              </a:lnSpc>
            </a:pPr>
            <a:r>
              <a:rPr lang="en-US" sz="2000">
                <a:cs typeface="Calibri"/>
              </a:rPr>
              <a:t>Offering a variety of materials to support student thinking </a:t>
            </a:r>
            <a:endParaRPr lang="en-US" sz="2400"/>
          </a:p>
        </p:txBody>
      </p:sp>
    </p:spTree>
    <p:extLst>
      <p:ext uri="{BB962C8B-B14F-4D97-AF65-F5344CB8AC3E}">
        <p14:creationId xmlns:p14="http://schemas.microsoft.com/office/powerpoint/2010/main" val="1548322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B510-8236-4BA9-9C45-5501DC95731F}"/>
              </a:ext>
            </a:extLst>
          </p:cNvPr>
          <p:cNvSpPr>
            <a:spLocks noGrp="1"/>
          </p:cNvSpPr>
          <p:nvPr>
            <p:ph type="title"/>
          </p:nvPr>
        </p:nvSpPr>
        <p:spPr>
          <a:xfrm>
            <a:off x="916518" y="266980"/>
            <a:ext cx="10966449" cy="1107996"/>
          </a:xfrm>
        </p:spPr>
        <p:txBody>
          <a:bodyPr/>
          <a:lstStyle/>
          <a:p>
            <a:r>
              <a:rPr lang="en-US">
                <a:ea typeface="ＭＳ Ｐゴシック"/>
              </a:rPr>
              <a:t>Let’s Practice: Sample Transcripts From a Middle School Classroom</a:t>
            </a:r>
          </a:p>
        </p:txBody>
      </p:sp>
      <p:sp>
        <p:nvSpPr>
          <p:cNvPr id="3" name="Content Placeholder 2">
            <a:extLst>
              <a:ext uri="{FF2B5EF4-FFF2-40B4-BE49-F238E27FC236}">
                <a16:creationId xmlns:a16="http://schemas.microsoft.com/office/drawing/2014/main" id="{9B07E5A0-3C2A-443A-BDF2-401A82F13EA0}"/>
              </a:ext>
            </a:extLst>
          </p:cNvPr>
          <p:cNvSpPr>
            <a:spLocks noGrp="1"/>
          </p:cNvSpPr>
          <p:nvPr>
            <p:ph sz="quarter" idx="12"/>
          </p:nvPr>
        </p:nvSpPr>
        <p:spPr>
          <a:xfrm>
            <a:off x="923953" y="1531146"/>
            <a:ext cx="5325535" cy="4723139"/>
          </a:xfrm>
        </p:spPr>
        <p:txBody>
          <a:bodyPr>
            <a:normAutofit fontScale="85000" lnSpcReduction="10000"/>
          </a:bodyPr>
          <a:lstStyle/>
          <a:p>
            <a:r>
              <a:rPr lang="en-US" sz="2400">
                <a:ea typeface="+mn-lt"/>
                <a:cs typeface="+mn-lt"/>
              </a:rPr>
              <a:t>Teacher: In order for me to get to the unit rate, </a:t>
            </a:r>
            <a:br>
              <a:rPr lang="en-US" sz="2400">
                <a:ea typeface="+mn-lt"/>
                <a:cs typeface="+mn-lt"/>
              </a:rPr>
            </a:br>
            <a:r>
              <a:rPr lang="en-US" sz="2400">
                <a:highlight>
                  <a:srgbClr val="FFFF00"/>
                </a:highlight>
                <a:ea typeface="+mn-lt"/>
                <a:cs typeface="+mn-lt"/>
              </a:rPr>
              <a:t>I’m still going to calculate the what?</a:t>
            </a:r>
            <a:endParaRPr lang="en-US" sz="2400">
              <a:highlight>
                <a:srgbClr val="FFFF00"/>
              </a:highlight>
            </a:endParaRPr>
          </a:p>
          <a:p>
            <a:r>
              <a:rPr lang="en-US" sz="2400">
                <a:ea typeface="+mn-lt"/>
                <a:cs typeface="+mn-lt"/>
              </a:rPr>
              <a:t>Student: Slope.</a:t>
            </a:r>
            <a:endParaRPr lang="en-US" sz="2400"/>
          </a:p>
          <a:p>
            <a:r>
              <a:rPr lang="en-US" sz="2400">
                <a:ea typeface="+mn-lt"/>
                <a:cs typeface="+mn-lt"/>
              </a:rPr>
              <a:t>Teacher: The slope. </a:t>
            </a:r>
            <a:r>
              <a:rPr lang="en-US" sz="2400">
                <a:highlight>
                  <a:srgbClr val="FFFF00"/>
                </a:highlight>
                <a:ea typeface="+mn-lt"/>
                <a:cs typeface="+mn-lt"/>
              </a:rPr>
              <a:t>OK? How many points do I need to calculate slope?</a:t>
            </a:r>
            <a:endParaRPr lang="en-US" sz="2400">
              <a:highlight>
                <a:srgbClr val="FFFF00"/>
              </a:highlight>
            </a:endParaRPr>
          </a:p>
          <a:p>
            <a:r>
              <a:rPr lang="en-US" sz="2400">
                <a:ea typeface="+mn-lt"/>
                <a:cs typeface="+mn-lt"/>
              </a:rPr>
              <a:t>Student: Two.</a:t>
            </a:r>
            <a:endParaRPr lang="en-US" sz="2400"/>
          </a:p>
          <a:p>
            <a:r>
              <a:rPr lang="en-US" sz="2400">
                <a:ea typeface="+mn-lt"/>
                <a:cs typeface="+mn-lt"/>
              </a:rPr>
              <a:t>Teacher: Two. So, I’m going to use these two points. I’m going to use the middle two. Be a little different.</a:t>
            </a:r>
            <a:endParaRPr lang="en-US" sz="2400"/>
          </a:p>
          <a:p>
            <a:r>
              <a:rPr lang="en-US" sz="2400">
                <a:ea typeface="+mn-lt"/>
                <a:cs typeface="+mn-lt"/>
              </a:rPr>
              <a:t>Teacher: OK, 415 - 265?</a:t>
            </a:r>
            <a:endParaRPr lang="en-US" sz="2400"/>
          </a:p>
          <a:p>
            <a:r>
              <a:rPr lang="en-US" sz="2400">
                <a:ea typeface="+mn-lt"/>
                <a:cs typeface="+mn-lt"/>
              </a:rPr>
              <a:t>Student: 150.</a:t>
            </a:r>
            <a:endParaRPr lang="en-US"/>
          </a:p>
        </p:txBody>
      </p:sp>
      <p:sp>
        <p:nvSpPr>
          <p:cNvPr id="4" name="Content Placeholder 3">
            <a:extLst>
              <a:ext uri="{FF2B5EF4-FFF2-40B4-BE49-F238E27FC236}">
                <a16:creationId xmlns:a16="http://schemas.microsoft.com/office/drawing/2014/main" id="{076D8501-BEE5-408F-ACB9-FFD11B167999}"/>
              </a:ext>
            </a:extLst>
          </p:cNvPr>
          <p:cNvSpPr>
            <a:spLocks noGrp="1"/>
          </p:cNvSpPr>
          <p:nvPr>
            <p:ph sz="quarter" idx="13"/>
          </p:nvPr>
        </p:nvSpPr>
        <p:spPr>
          <a:xfrm>
            <a:off x="6551084" y="1531146"/>
            <a:ext cx="5331883" cy="4723139"/>
          </a:xfrm>
        </p:spPr>
        <p:txBody>
          <a:bodyPr>
            <a:normAutofit fontScale="77500" lnSpcReduction="20000"/>
          </a:bodyPr>
          <a:lstStyle/>
          <a:p>
            <a:r>
              <a:rPr lang="en-US">
                <a:cs typeface="Arial"/>
              </a:rPr>
              <a:t>Teacher: And then 7 - 4.</a:t>
            </a:r>
            <a:endParaRPr lang="en-US">
              <a:ea typeface="+mn-lt"/>
              <a:cs typeface="Arial"/>
            </a:endParaRPr>
          </a:p>
          <a:p>
            <a:r>
              <a:rPr lang="en-US">
                <a:cs typeface="Arial"/>
              </a:rPr>
              <a:t>Student: 3.</a:t>
            </a:r>
            <a:endParaRPr lang="en-US">
              <a:ea typeface="+mn-lt"/>
              <a:cs typeface="Arial"/>
            </a:endParaRPr>
          </a:p>
          <a:p>
            <a:r>
              <a:rPr lang="en-US"/>
              <a:t>Teacher: OK, so I’m here. I want the unit rate. What do I do now?</a:t>
            </a:r>
            <a:endParaRPr lang="en-US">
              <a:ea typeface="+mn-lt"/>
              <a:cs typeface="+mn-lt"/>
            </a:endParaRPr>
          </a:p>
          <a:p>
            <a:r>
              <a:rPr lang="en-US">
                <a:cs typeface="Arial"/>
              </a:rPr>
              <a:t>Student: Divide it by three.</a:t>
            </a:r>
            <a:endParaRPr lang="en-US">
              <a:ea typeface="+mn-lt"/>
              <a:cs typeface="Arial"/>
            </a:endParaRPr>
          </a:p>
          <a:p>
            <a:r>
              <a:rPr lang="en-US">
                <a:cs typeface="Arial"/>
              </a:rPr>
              <a:t>Teacher: Divide it out. So, 150/3 would give me what?</a:t>
            </a:r>
            <a:endParaRPr lang="en-US">
              <a:ea typeface="+mn-lt"/>
              <a:cs typeface="Arial"/>
            </a:endParaRPr>
          </a:p>
          <a:p>
            <a:r>
              <a:rPr lang="en-US">
                <a:cs typeface="Arial"/>
              </a:rPr>
              <a:t>Student: 50.</a:t>
            </a:r>
            <a:endParaRPr lang="en-US">
              <a:ea typeface="+mn-lt"/>
              <a:cs typeface="Arial"/>
            </a:endParaRPr>
          </a:p>
          <a:p>
            <a:r>
              <a:rPr lang="en-US"/>
              <a:t>Teacher: OK. </a:t>
            </a:r>
            <a:r>
              <a:rPr lang="en-US">
                <a:highlight>
                  <a:srgbClr val="FFFF00"/>
                </a:highlight>
              </a:rPr>
              <a:t>So, the correct answer here would be what?</a:t>
            </a:r>
            <a:endParaRPr lang="en-US">
              <a:highlight>
                <a:srgbClr val="FFFF00"/>
              </a:highlight>
              <a:ea typeface="+mn-lt"/>
              <a:cs typeface="+mn-lt"/>
            </a:endParaRPr>
          </a:p>
          <a:p>
            <a:r>
              <a:rPr lang="en-US">
                <a:cs typeface="Arial"/>
              </a:rPr>
              <a:t>Student: B.</a:t>
            </a:r>
            <a:endParaRPr lang="en-US">
              <a:ea typeface="+mn-lt"/>
              <a:cs typeface="Arial"/>
            </a:endParaRPr>
          </a:p>
          <a:p>
            <a:r>
              <a:rPr lang="en-US">
                <a:cs typeface="Arial"/>
              </a:rPr>
              <a:t>Teacher: B. $50 per week.</a:t>
            </a:r>
            <a:endParaRPr lang="en-US"/>
          </a:p>
        </p:txBody>
      </p:sp>
    </p:spTree>
    <p:extLst>
      <p:ext uri="{BB962C8B-B14F-4D97-AF65-F5344CB8AC3E}">
        <p14:creationId xmlns:p14="http://schemas.microsoft.com/office/powerpoint/2010/main" val="3871630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8317-B64F-45AB-9A27-BC2774EC99F4}"/>
              </a:ext>
            </a:extLst>
          </p:cNvPr>
          <p:cNvSpPr>
            <a:spLocks noGrp="1"/>
          </p:cNvSpPr>
          <p:nvPr>
            <p:ph type="title"/>
          </p:nvPr>
        </p:nvSpPr>
        <p:spPr>
          <a:xfrm>
            <a:off x="916518" y="799789"/>
            <a:ext cx="10966449" cy="553998"/>
          </a:xfrm>
        </p:spPr>
        <p:txBody>
          <a:bodyPr/>
          <a:lstStyle/>
          <a:p>
            <a:r>
              <a:rPr lang="en-US">
                <a:ea typeface="ＭＳ Ｐゴシック"/>
              </a:rPr>
              <a:t>Practice </a:t>
            </a:r>
            <a:r>
              <a:rPr lang="en-US">
                <a:solidFill>
                  <a:schemeClr val="bg1"/>
                </a:solidFill>
                <a:ea typeface="ＭＳ Ｐゴシック"/>
              </a:rPr>
              <a:t>(cont.)</a:t>
            </a:r>
            <a:endParaRPr lang="en-US">
              <a:solidFill>
                <a:schemeClr val="bg1"/>
              </a:solidFill>
            </a:endParaRPr>
          </a:p>
        </p:txBody>
      </p:sp>
      <p:sp>
        <p:nvSpPr>
          <p:cNvPr id="3" name="Content Placeholder 2">
            <a:extLst>
              <a:ext uri="{FF2B5EF4-FFF2-40B4-BE49-F238E27FC236}">
                <a16:creationId xmlns:a16="http://schemas.microsoft.com/office/drawing/2014/main" id="{3935DD7C-18F7-4274-B1BC-752FA0FBA7F9}"/>
              </a:ext>
            </a:extLst>
          </p:cNvPr>
          <p:cNvSpPr>
            <a:spLocks noGrp="1"/>
          </p:cNvSpPr>
          <p:nvPr>
            <p:ph sz="quarter" idx="11"/>
          </p:nvPr>
        </p:nvSpPr>
        <p:spPr>
          <a:xfrm>
            <a:off x="717368" y="1614488"/>
            <a:ext cx="5331883" cy="4443724"/>
          </a:xfrm>
        </p:spPr>
        <p:txBody>
          <a:bodyPr>
            <a:normAutofit fontScale="92500" lnSpcReduction="10000"/>
          </a:bodyPr>
          <a:lstStyle/>
          <a:p>
            <a:pPr>
              <a:lnSpc>
                <a:spcPct val="120000"/>
              </a:lnSpc>
            </a:pPr>
            <a:r>
              <a:rPr lang="en-US" sz="2200">
                <a:ea typeface="+mn-lt"/>
                <a:cs typeface="+mn-lt"/>
              </a:rPr>
              <a:t>Teacher: Student X, look at your answers and look at everybody’s answers at your table.</a:t>
            </a:r>
            <a:endParaRPr lang="en-US" sz="2200"/>
          </a:p>
          <a:p>
            <a:pPr>
              <a:lnSpc>
                <a:spcPct val="120000"/>
              </a:lnSpc>
            </a:pPr>
            <a:r>
              <a:rPr lang="en-US" sz="2200">
                <a:ea typeface="+mn-lt"/>
                <a:cs typeface="+mn-lt"/>
              </a:rPr>
              <a:t>[silence]</a:t>
            </a:r>
            <a:endParaRPr lang="en-US" sz="2200"/>
          </a:p>
          <a:p>
            <a:pPr>
              <a:lnSpc>
                <a:spcPct val="120000"/>
              </a:lnSpc>
            </a:pPr>
            <a:r>
              <a:rPr lang="en-US" sz="2200">
                <a:ea typeface="+mn-lt"/>
                <a:cs typeface="+mn-lt"/>
              </a:rPr>
              <a:t>Teacher: What are the same or differences in your answers to those?</a:t>
            </a:r>
            <a:endParaRPr lang="en-US" sz="2200"/>
          </a:p>
          <a:p>
            <a:pPr>
              <a:lnSpc>
                <a:spcPct val="120000"/>
              </a:lnSpc>
            </a:pPr>
            <a:r>
              <a:rPr lang="en-US" sz="2200">
                <a:ea typeface="+mn-lt"/>
                <a:cs typeface="+mn-lt"/>
              </a:rPr>
              <a:t>[silence]</a:t>
            </a:r>
            <a:endParaRPr lang="en-US" sz="2200"/>
          </a:p>
          <a:p>
            <a:pPr>
              <a:lnSpc>
                <a:spcPct val="120000"/>
              </a:lnSpc>
            </a:pPr>
            <a:r>
              <a:rPr lang="en-US" sz="2200">
                <a:ea typeface="+mn-lt"/>
                <a:cs typeface="+mn-lt"/>
              </a:rPr>
              <a:t>Teacher: Do you have the same answers, or do you have different ones?</a:t>
            </a:r>
            <a:endParaRPr lang="en-US" sz="2200"/>
          </a:p>
          <a:p>
            <a:pPr>
              <a:lnSpc>
                <a:spcPct val="120000"/>
              </a:lnSpc>
            </a:pPr>
            <a:r>
              <a:rPr lang="en-US" sz="2200">
                <a:highlight>
                  <a:srgbClr val="FFFF00"/>
                </a:highlight>
                <a:ea typeface="+mn-lt"/>
                <a:cs typeface="+mn-lt"/>
              </a:rPr>
              <a:t>Student: They are the same.</a:t>
            </a:r>
            <a:endParaRPr lang="en-US" sz="2200">
              <a:highlight>
                <a:srgbClr val="FFFF00"/>
              </a:highlight>
            </a:endParaRPr>
          </a:p>
          <a:p>
            <a:pPr>
              <a:lnSpc>
                <a:spcPct val="120000"/>
              </a:lnSpc>
            </a:pPr>
            <a:r>
              <a:rPr lang="en-US" sz="2200">
                <a:ea typeface="+mn-lt"/>
                <a:cs typeface="+mn-lt"/>
              </a:rPr>
              <a:t>Teacher: The same. What about student Y?</a:t>
            </a:r>
            <a:endParaRPr lang="en-US" sz="2200"/>
          </a:p>
          <a:p>
            <a:pPr>
              <a:lnSpc>
                <a:spcPct val="120000"/>
              </a:lnSpc>
            </a:pPr>
            <a:r>
              <a:rPr lang="en-US" sz="2200">
                <a:ea typeface="+mn-lt"/>
                <a:cs typeface="+mn-lt"/>
              </a:rPr>
              <a:t>[silence]</a:t>
            </a:r>
            <a:endParaRPr lang="en-US"/>
          </a:p>
        </p:txBody>
      </p:sp>
      <p:sp>
        <p:nvSpPr>
          <p:cNvPr id="4" name="Content Placeholder 3">
            <a:extLst>
              <a:ext uri="{FF2B5EF4-FFF2-40B4-BE49-F238E27FC236}">
                <a16:creationId xmlns:a16="http://schemas.microsoft.com/office/drawing/2014/main" id="{F0672390-E76E-47DA-94F7-FD4C451A9F46}"/>
              </a:ext>
            </a:extLst>
          </p:cNvPr>
          <p:cNvSpPr>
            <a:spLocks noGrp="1"/>
          </p:cNvSpPr>
          <p:nvPr>
            <p:ph sz="quarter" idx="12"/>
          </p:nvPr>
        </p:nvSpPr>
        <p:spPr>
          <a:xfrm>
            <a:off x="6438900" y="1614488"/>
            <a:ext cx="5444067" cy="4815673"/>
          </a:xfrm>
        </p:spPr>
        <p:txBody>
          <a:bodyPr>
            <a:normAutofit fontScale="77500" lnSpcReduction="20000"/>
          </a:bodyPr>
          <a:lstStyle/>
          <a:p>
            <a:pPr>
              <a:lnSpc>
                <a:spcPct val="120000"/>
              </a:lnSpc>
              <a:spcBef>
                <a:spcPts val="400"/>
              </a:spcBef>
            </a:pPr>
            <a:r>
              <a:rPr lang="en-US">
                <a:cs typeface="Arial"/>
              </a:rPr>
              <a:t>Student: They are the same.</a:t>
            </a:r>
            <a:endParaRPr lang="en-US">
              <a:ea typeface="+mn-lt"/>
              <a:cs typeface="Arial"/>
            </a:endParaRPr>
          </a:p>
          <a:p>
            <a:pPr>
              <a:lnSpc>
                <a:spcPct val="120000"/>
              </a:lnSpc>
              <a:spcBef>
                <a:spcPts val="400"/>
              </a:spcBef>
            </a:pPr>
            <a:r>
              <a:rPr lang="en-US">
                <a:cs typeface="Arial"/>
              </a:rPr>
              <a:t>Teacher: The same?</a:t>
            </a:r>
            <a:endParaRPr lang="en-US">
              <a:ea typeface="+mn-lt"/>
              <a:cs typeface="Arial"/>
            </a:endParaRPr>
          </a:p>
          <a:p>
            <a:pPr>
              <a:lnSpc>
                <a:spcPct val="120000"/>
              </a:lnSpc>
              <a:spcBef>
                <a:spcPts val="400"/>
              </a:spcBef>
            </a:pPr>
            <a:r>
              <a:rPr lang="en-US">
                <a:cs typeface="Arial"/>
              </a:rPr>
              <a:t>[silence]</a:t>
            </a:r>
            <a:endParaRPr lang="en-US">
              <a:ea typeface="+mn-lt"/>
              <a:cs typeface="Arial"/>
            </a:endParaRPr>
          </a:p>
          <a:p>
            <a:pPr>
              <a:lnSpc>
                <a:spcPct val="120000"/>
              </a:lnSpc>
              <a:spcBef>
                <a:spcPts val="400"/>
              </a:spcBef>
            </a:pPr>
            <a:r>
              <a:rPr lang="en-US">
                <a:cs typeface="Arial"/>
              </a:rPr>
              <a:t>Teacher: So, 15 goes into—one goes into 15 how many times?</a:t>
            </a:r>
            <a:endParaRPr lang="en-US">
              <a:ea typeface="+mn-lt"/>
              <a:cs typeface="Arial"/>
            </a:endParaRPr>
          </a:p>
          <a:p>
            <a:pPr>
              <a:lnSpc>
                <a:spcPct val="120000"/>
              </a:lnSpc>
              <a:spcBef>
                <a:spcPts val="400"/>
              </a:spcBef>
            </a:pPr>
            <a:r>
              <a:rPr lang="en-US">
                <a:cs typeface="Arial"/>
              </a:rPr>
              <a:t>Student: Two.</a:t>
            </a:r>
            <a:endParaRPr lang="en-US">
              <a:ea typeface="+mn-lt"/>
              <a:cs typeface="Arial"/>
            </a:endParaRPr>
          </a:p>
          <a:p>
            <a:pPr>
              <a:lnSpc>
                <a:spcPct val="120000"/>
              </a:lnSpc>
              <a:spcBef>
                <a:spcPts val="400"/>
              </a:spcBef>
            </a:pPr>
            <a:r>
              <a:rPr lang="en-US">
                <a:cs typeface="Arial"/>
              </a:rPr>
              <a:t>Teacher: 15. Can we use two?</a:t>
            </a:r>
            <a:endParaRPr lang="en-US">
              <a:ea typeface="+mn-lt"/>
              <a:cs typeface="Arial"/>
            </a:endParaRPr>
          </a:p>
          <a:p>
            <a:pPr>
              <a:lnSpc>
                <a:spcPct val="120000"/>
              </a:lnSpc>
              <a:spcBef>
                <a:spcPts val="400"/>
              </a:spcBef>
            </a:pPr>
            <a:r>
              <a:rPr lang="en-US">
                <a:cs typeface="Arial"/>
              </a:rPr>
              <a:t>Student: No.</a:t>
            </a:r>
            <a:endParaRPr lang="en-US">
              <a:ea typeface="+mn-lt"/>
              <a:cs typeface="Arial"/>
            </a:endParaRPr>
          </a:p>
          <a:p>
            <a:pPr>
              <a:lnSpc>
                <a:spcPct val="120000"/>
              </a:lnSpc>
              <a:spcBef>
                <a:spcPts val="400"/>
              </a:spcBef>
            </a:pPr>
            <a:r>
              <a:rPr lang="en-US">
                <a:cs typeface="Arial"/>
              </a:rPr>
              <a:t>Teacher: No. Then we went to five. Five times three is 15. Can we use six?</a:t>
            </a:r>
            <a:endParaRPr lang="en-US">
              <a:ea typeface="+mn-lt"/>
              <a:cs typeface="Arial"/>
            </a:endParaRPr>
          </a:p>
          <a:p>
            <a:pPr>
              <a:lnSpc>
                <a:spcPct val="120000"/>
              </a:lnSpc>
              <a:spcBef>
                <a:spcPts val="400"/>
              </a:spcBef>
            </a:pPr>
            <a:r>
              <a:rPr lang="en-US">
                <a:cs typeface="Arial"/>
              </a:rPr>
              <a:t>Student: No.</a:t>
            </a:r>
            <a:endParaRPr lang="en-US">
              <a:ea typeface="+mn-lt"/>
              <a:cs typeface="Arial"/>
            </a:endParaRPr>
          </a:p>
          <a:p>
            <a:pPr>
              <a:lnSpc>
                <a:spcPct val="120000"/>
              </a:lnSpc>
              <a:spcBef>
                <a:spcPts val="400"/>
              </a:spcBef>
            </a:pPr>
            <a:r>
              <a:rPr lang="en-US">
                <a:cs typeface="Arial"/>
              </a:rPr>
              <a:t>Teacher: No. Then we go on to three. Can we use four?</a:t>
            </a:r>
            <a:endParaRPr lang="en-US">
              <a:ea typeface="+mn-lt"/>
              <a:cs typeface="Arial"/>
            </a:endParaRPr>
          </a:p>
          <a:p>
            <a:pPr>
              <a:lnSpc>
                <a:spcPct val="120000"/>
              </a:lnSpc>
              <a:spcBef>
                <a:spcPts val="400"/>
              </a:spcBef>
            </a:pPr>
            <a:r>
              <a:rPr lang="en-US">
                <a:cs typeface="Arial"/>
              </a:rPr>
              <a:t>Student: No.</a:t>
            </a:r>
          </a:p>
        </p:txBody>
      </p:sp>
    </p:spTree>
    <p:extLst>
      <p:ext uri="{BB962C8B-B14F-4D97-AF65-F5344CB8AC3E}">
        <p14:creationId xmlns:p14="http://schemas.microsoft.com/office/powerpoint/2010/main" val="571977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7CA4-8B55-4E4F-845D-A4662BED2B4A}"/>
              </a:ext>
            </a:extLst>
          </p:cNvPr>
          <p:cNvSpPr>
            <a:spLocks noGrp="1"/>
          </p:cNvSpPr>
          <p:nvPr>
            <p:ph type="title"/>
          </p:nvPr>
        </p:nvSpPr>
        <p:spPr>
          <a:xfrm>
            <a:off x="916518" y="463138"/>
            <a:ext cx="10966449" cy="911838"/>
          </a:xfrm>
        </p:spPr>
        <p:txBody>
          <a:bodyPr wrap="square" anchor="b">
            <a:normAutofit/>
          </a:bodyPr>
          <a:lstStyle/>
          <a:p>
            <a:r>
              <a:rPr lang="en-US"/>
              <a:t>Let’s Chat: Opportunities</a:t>
            </a:r>
          </a:p>
        </p:txBody>
      </p:sp>
      <p:sp>
        <p:nvSpPr>
          <p:cNvPr id="3" name="Content Placeholder 2">
            <a:extLst>
              <a:ext uri="{FF2B5EF4-FFF2-40B4-BE49-F238E27FC236}">
                <a16:creationId xmlns:a16="http://schemas.microsoft.com/office/drawing/2014/main" id="{41FADAC8-349D-45BF-ADF0-AEE16A66A9C2}"/>
              </a:ext>
            </a:extLst>
          </p:cNvPr>
          <p:cNvSpPr>
            <a:spLocks noGrp="1"/>
          </p:cNvSpPr>
          <p:nvPr>
            <p:ph sz="half" idx="1"/>
          </p:nvPr>
        </p:nvSpPr>
        <p:spPr>
          <a:xfrm>
            <a:off x="916518" y="1603169"/>
            <a:ext cx="5103282" cy="4456668"/>
          </a:xfrm>
        </p:spPr>
        <p:txBody>
          <a:bodyPr vert="horz" wrap="square" lIns="0" tIns="45720" rIns="91440" bIns="45720" rtlCol="0" anchor="t">
            <a:normAutofit/>
          </a:bodyPr>
          <a:lstStyle/>
          <a:p>
            <a:r>
              <a:rPr lang="en-US"/>
              <a:t>What is your role as a teacher in the classroom?</a:t>
            </a:r>
          </a:p>
          <a:p>
            <a:r>
              <a:rPr lang="en-US"/>
              <a:t>How do you provide opportunities for students to discuss?</a:t>
            </a:r>
          </a:p>
          <a:p>
            <a:r>
              <a:rPr lang="en-US"/>
              <a:t>How do you provide opportunities for students to ask questions?</a:t>
            </a:r>
          </a:p>
        </p:txBody>
      </p:sp>
      <p:pic>
        <p:nvPicPr>
          <p:cNvPr id="5" name="Picture 4">
            <a:extLst>
              <a:ext uri="{FF2B5EF4-FFF2-40B4-BE49-F238E27FC236}">
                <a16:creationId xmlns:a16="http://schemas.microsoft.com/office/drawing/2014/main" id="{DB91099A-68C8-764D-A9A8-4EF3C9BF563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96" r="3073" b="2"/>
          <a:stretch/>
        </p:blipFill>
        <p:spPr>
          <a:xfrm>
            <a:off x="6102271" y="307768"/>
            <a:ext cx="6115129" cy="4772231"/>
          </a:xfrm>
          <a:prstGeom prst="rect">
            <a:avLst/>
          </a:prstGeom>
          <a:noFill/>
        </p:spPr>
      </p:pic>
    </p:spTree>
    <p:extLst>
      <p:ext uri="{BB962C8B-B14F-4D97-AF65-F5344CB8AC3E}">
        <p14:creationId xmlns:p14="http://schemas.microsoft.com/office/powerpoint/2010/main" val="218115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029DD2-00E7-3C4E-B1BF-9AAA9B6B0E30}"/>
              </a:ext>
            </a:extLst>
          </p:cNvPr>
          <p:cNvSpPr>
            <a:spLocks noGrp="1"/>
          </p:cNvSpPr>
          <p:nvPr>
            <p:ph type="title"/>
          </p:nvPr>
        </p:nvSpPr>
        <p:spPr/>
        <p:txBody>
          <a:bodyPr/>
          <a:lstStyle/>
          <a:p>
            <a:r>
              <a:rPr lang="en-US"/>
              <a:t>Developing Foundations of Algebra</a:t>
            </a:r>
          </a:p>
        </p:txBody>
      </p:sp>
      <p:pic>
        <p:nvPicPr>
          <p:cNvPr id="3" name="Picture 2">
            <a:extLst>
              <a:ext uri="{FF2B5EF4-FFF2-40B4-BE49-F238E27FC236}">
                <a16:creationId xmlns:a16="http://schemas.microsoft.com/office/drawing/2014/main" id="{F2E8BF09-7E61-4761-AA69-005D6061CC00}"/>
              </a:ext>
            </a:extLst>
          </p:cNvPr>
          <p:cNvPicPr>
            <a:picLocks noChangeAspect="1"/>
          </p:cNvPicPr>
          <p:nvPr/>
        </p:nvPicPr>
        <p:blipFill>
          <a:blip r:embed="rId3"/>
          <a:stretch>
            <a:fillRect/>
          </a:stretch>
        </p:blipFill>
        <p:spPr>
          <a:xfrm>
            <a:off x="2011326" y="1568548"/>
            <a:ext cx="8169348" cy="4785775"/>
          </a:xfrm>
          <a:prstGeom prst="rect">
            <a:avLst/>
          </a:prstGeom>
        </p:spPr>
      </p:pic>
    </p:spTree>
    <p:extLst>
      <p:ext uri="{BB962C8B-B14F-4D97-AF65-F5344CB8AC3E}">
        <p14:creationId xmlns:p14="http://schemas.microsoft.com/office/powerpoint/2010/main" val="899097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7CA4-8B55-4E4F-845D-A4662BED2B4A}"/>
              </a:ext>
            </a:extLst>
          </p:cNvPr>
          <p:cNvSpPr>
            <a:spLocks noGrp="1"/>
          </p:cNvSpPr>
          <p:nvPr>
            <p:ph type="title"/>
          </p:nvPr>
        </p:nvSpPr>
        <p:spPr/>
        <p:txBody>
          <a:bodyPr/>
          <a:lstStyle/>
          <a:p>
            <a:r>
              <a:rPr lang="en-US">
                <a:cs typeface="Calibri Light"/>
              </a:rPr>
              <a:t>Opportunities</a:t>
            </a:r>
            <a:endParaRPr lang="en-US"/>
          </a:p>
        </p:txBody>
      </p:sp>
      <p:sp>
        <p:nvSpPr>
          <p:cNvPr id="6" name="Content Placeholder 5">
            <a:extLst>
              <a:ext uri="{FF2B5EF4-FFF2-40B4-BE49-F238E27FC236}">
                <a16:creationId xmlns:a16="http://schemas.microsoft.com/office/drawing/2014/main" id="{B8982197-7A41-484C-9E83-E2DBB541E97A}"/>
              </a:ext>
            </a:extLst>
          </p:cNvPr>
          <p:cNvSpPr>
            <a:spLocks noGrp="1"/>
          </p:cNvSpPr>
          <p:nvPr>
            <p:ph idx="1"/>
          </p:nvPr>
        </p:nvSpPr>
        <p:spPr/>
        <p:txBody>
          <a:bodyPr/>
          <a:lstStyle/>
          <a:p>
            <a:pPr marL="0" indent="0">
              <a:buNone/>
            </a:pPr>
            <a:r>
              <a:rPr lang="en-US" sz="2600">
                <a:ea typeface="+mn-lt"/>
                <a:cs typeface="+mn-lt"/>
              </a:rPr>
              <a:t>Review this small section of a lesson from a Grade 6 classroom:</a:t>
            </a:r>
          </a:p>
          <a:p>
            <a:r>
              <a:rPr lang="en-US" sz="2600">
                <a:ea typeface="+mn-lt"/>
                <a:cs typeface="+mn-lt"/>
              </a:rPr>
              <a:t>Teacher: It is D as in dog because ST is the longest, not SR. But let us just take a second because I kind of skipped over C. Let us look at this. </a:t>
            </a:r>
            <a:endParaRPr lang="en-US" sz="2600"/>
          </a:p>
          <a:p>
            <a:r>
              <a:rPr lang="en-US" sz="2600">
                <a:ea typeface="+mn-lt"/>
                <a:cs typeface="+mn-lt"/>
              </a:rPr>
              <a:t>Teacher: Remember how I had you name your triangle by your angles and sides? So, this is saying the triangle is a right triangle. </a:t>
            </a:r>
          </a:p>
          <a:p>
            <a:r>
              <a:rPr lang="en-US" sz="2600">
                <a:highlight>
                  <a:srgbClr val="FFFF00"/>
                </a:highlight>
                <a:ea typeface="+mn-lt"/>
                <a:cs typeface="+mn-lt"/>
              </a:rPr>
              <a:t>Teacher: Why is it right? </a:t>
            </a:r>
            <a:endParaRPr lang="en-US" sz="2600">
              <a:ea typeface="+mn-lt"/>
              <a:cs typeface="+mn-lt"/>
            </a:endParaRPr>
          </a:p>
          <a:p>
            <a:r>
              <a:rPr lang="en-US" sz="2600">
                <a:highlight>
                  <a:srgbClr val="FFFF00"/>
                </a:highlight>
                <a:ea typeface="+mn-lt"/>
                <a:cs typeface="+mn-lt"/>
              </a:rPr>
              <a:t>Teacher: What makes it right?</a:t>
            </a:r>
            <a:r>
              <a:rPr lang="en-US" sz="2600">
                <a:ea typeface="+mn-lt"/>
                <a:cs typeface="+mn-lt"/>
              </a:rPr>
              <a:t> </a:t>
            </a:r>
          </a:p>
          <a:p>
            <a:r>
              <a:rPr lang="en-US" sz="2600">
                <a:ea typeface="+mn-lt"/>
                <a:cs typeface="+mn-lt"/>
              </a:rPr>
              <a:t>Teacher: Because literally that one right angle, right? Perfect. </a:t>
            </a:r>
            <a:endParaRPr lang="en-US"/>
          </a:p>
        </p:txBody>
      </p:sp>
    </p:spTree>
    <p:extLst>
      <p:ext uri="{BB962C8B-B14F-4D97-AF65-F5344CB8AC3E}">
        <p14:creationId xmlns:p14="http://schemas.microsoft.com/office/powerpoint/2010/main" val="3377558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B370-2BEA-2748-A31B-62B629F4DCDA}"/>
              </a:ext>
            </a:extLst>
          </p:cNvPr>
          <p:cNvSpPr>
            <a:spLocks noGrp="1"/>
          </p:cNvSpPr>
          <p:nvPr>
            <p:ph type="title"/>
          </p:nvPr>
        </p:nvSpPr>
        <p:spPr>
          <a:xfrm>
            <a:off x="916518" y="820978"/>
            <a:ext cx="10966449" cy="553998"/>
          </a:xfrm>
        </p:spPr>
        <p:txBody>
          <a:bodyPr/>
          <a:lstStyle/>
          <a:p>
            <a:r>
              <a:rPr lang="en-US"/>
              <a:t>Practice!</a:t>
            </a:r>
          </a:p>
        </p:txBody>
      </p:sp>
      <p:pic>
        <p:nvPicPr>
          <p:cNvPr id="7" name="Content Placeholder 6" descr="Seated people in rows indoors, with one arm raised, facing standing presenter in formal dress shirt and tie">
            <a:extLst>
              <a:ext uri="{FF2B5EF4-FFF2-40B4-BE49-F238E27FC236}">
                <a16:creationId xmlns:a16="http://schemas.microsoft.com/office/drawing/2014/main" id="{6755BF89-9789-9C45-8FE8-09DF9E711D8A}"/>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915988" y="1733803"/>
            <a:ext cx="5326062" cy="3566606"/>
          </a:xfrm>
        </p:spPr>
      </p:pic>
      <p:sp>
        <p:nvSpPr>
          <p:cNvPr id="4" name="Content Placeholder 3">
            <a:extLst>
              <a:ext uri="{FF2B5EF4-FFF2-40B4-BE49-F238E27FC236}">
                <a16:creationId xmlns:a16="http://schemas.microsoft.com/office/drawing/2014/main" id="{1B7AB59C-25C0-5A41-8C19-3B3A0CDC36CF}"/>
              </a:ext>
            </a:extLst>
          </p:cNvPr>
          <p:cNvSpPr>
            <a:spLocks noGrp="1"/>
          </p:cNvSpPr>
          <p:nvPr>
            <p:ph sz="quarter" idx="13"/>
          </p:nvPr>
        </p:nvSpPr>
        <p:spPr>
          <a:xfrm>
            <a:off x="6551085" y="1599874"/>
            <a:ext cx="5331883" cy="4723139"/>
          </a:xfrm>
        </p:spPr>
        <p:txBody>
          <a:bodyPr>
            <a:normAutofit fontScale="92500" lnSpcReduction="20000"/>
          </a:bodyPr>
          <a:lstStyle/>
          <a:p>
            <a:pPr marL="0" indent="0">
              <a:lnSpc>
                <a:spcPct val="115000"/>
              </a:lnSpc>
              <a:buNone/>
            </a:pPr>
            <a:r>
              <a:rPr lang="en-US"/>
              <a:t>In small groups, complete the following steps:</a:t>
            </a:r>
          </a:p>
          <a:p>
            <a:pPr>
              <a:lnSpc>
                <a:spcPct val="115000"/>
              </a:lnSpc>
            </a:pPr>
            <a:r>
              <a:rPr lang="en-US"/>
              <a:t>First</a:t>
            </a:r>
          </a:p>
          <a:p>
            <a:pPr lvl="1">
              <a:lnSpc>
                <a:spcPct val="115000"/>
              </a:lnSpc>
            </a:pPr>
            <a:r>
              <a:rPr lang="en-US"/>
              <a:t>Read over the transcript from a middle school classroom.</a:t>
            </a:r>
          </a:p>
          <a:p>
            <a:pPr lvl="1">
              <a:lnSpc>
                <a:spcPct val="115000"/>
              </a:lnSpc>
            </a:pPr>
            <a:r>
              <a:rPr lang="en-US"/>
              <a:t>Highlight the questions.</a:t>
            </a:r>
          </a:p>
          <a:p>
            <a:pPr lvl="1">
              <a:lnSpc>
                <a:spcPct val="115000"/>
              </a:lnSpc>
            </a:pPr>
            <a:r>
              <a:rPr lang="en-US"/>
              <a:t>Identify the question levels.</a:t>
            </a:r>
          </a:p>
          <a:p>
            <a:pPr>
              <a:lnSpc>
                <a:spcPct val="115000"/>
              </a:lnSpc>
            </a:pPr>
            <a:r>
              <a:rPr lang="en-US"/>
              <a:t>Then</a:t>
            </a:r>
          </a:p>
          <a:p>
            <a:pPr lvl="1">
              <a:lnSpc>
                <a:spcPct val="115000"/>
              </a:lnSpc>
            </a:pPr>
            <a:r>
              <a:rPr lang="en-US"/>
              <a:t>Insert questions or rewrite questions that are higher level.</a:t>
            </a:r>
          </a:p>
          <a:p>
            <a:pPr>
              <a:lnSpc>
                <a:spcPct val="115000"/>
              </a:lnSpc>
            </a:pPr>
            <a:r>
              <a:rPr lang="en-US"/>
              <a:t>Last </a:t>
            </a:r>
          </a:p>
          <a:p>
            <a:pPr lvl="1">
              <a:lnSpc>
                <a:spcPct val="115000"/>
              </a:lnSpc>
            </a:pPr>
            <a:r>
              <a:rPr lang="en-US"/>
              <a:t>Share with your group.</a:t>
            </a:r>
          </a:p>
        </p:txBody>
      </p:sp>
    </p:spTree>
    <p:extLst>
      <p:ext uri="{BB962C8B-B14F-4D97-AF65-F5344CB8AC3E}">
        <p14:creationId xmlns:p14="http://schemas.microsoft.com/office/powerpoint/2010/main" val="3657660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8258-79FE-7C42-981B-C3CA5AEC4013}"/>
              </a:ext>
            </a:extLst>
          </p:cNvPr>
          <p:cNvSpPr>
            <a:spLocks noGrp="1"/>
          </p:cNvSpPr>
          <p:nvPr>
            <p:ph type="title"/>
          </p:nvPr>
        </p:nvSpPr>
        <p:spPr>
          <a:xfrm>
            <a:off x="916518" y="820978"/>
            <a:ext cx="10966449" cy="553998"/>
          </a:xfrm>
        </p:spPr>
        <p:txBody>
          <a:bodyPr/>
          <a:lstStyle/>
          <a:p>
            <a:r>
              <a:rPr lang="en-US"/>
              <a:t>Review Your Transcript</a:t>
            </a:r>
          </a:p>
        </p:txBody>
      </p:sp>
      <p:sp>
        <p:nvSpPr>
          <p:cNvPr id="3" name="Content Placeholder 2">
            <a:extLst>
              <a:ext uri="{FF2B5EF4-FFF2-40B4-BE49-F238E27FC236}">
                <a16:creationId xmlns:a16="http://schemas.microsoft.com/office/drawing/2014/main" id="{F9C59C75-E946-8742-93C9-BB84CF6C0DB6}"/>
              </a:ext>
            </a:extLst>
          </p:cNvPr>
          <p:cNvSpPr>
            <a:spLocks noGrp="1"/>
          </p:cNvSpPr>
          <p:nvPr>
            <p:ph idx="1"/>
          </p:nvPr>
        </p:nvSpPr>
        <p:spPr>
          <a:xfrm>
            <a:off x="916518" y="1662326"/>
            <a:ext cx="10966265" cy="4726300"/>
          </a:xfrm>
        </p:spPr>
        <p:txBody>
          <a:bodyPr/>
          <a:lstStyle/>
          <a:p>
            <a:pPr>
              <a:lnSpc>
                <a:spcPct val="114000"/>
              </a:lnSpc>
            </a:pPr>
            <a:r>
              <a:rPr lang="en-US"/>
              <a:t>Read through your transcript.</a:t>
            </a:r>
          </a:p>
          <a:p>
            <a:pPr>
              <a:lnSpc>
                <a:spcPct val="114000"/>
              </a:lnSpc>
            </a:pPr>
            <a:r>
              <a:rPr lang="en-US"/>
              <a:t>Highlight the questions.</a:t>
            </a:r>
          </a:p>
          <a:p>
            <a:pPr>
              <a:lnSpc>
                <a:spcPct val="114000"/>
              </a:lnSpc>
            </a:pPr>
            <a:r>
              <a:rPr lang="en-US"/>
              <a:t>Identify the discourse and code the questions and discussion opportunities.</a:t>
            </a:r>
          </a:p>
          <a:p>
            <a:pPr lvl="1">
              <a:lnSpc>
                <a:spcPct val="114000"/>
              </a:lnSpc>
              <a:spcBef>
                <a:spcPts val="600"/>
              </a:spcBef>
            </a:pPr>
            <a:r>
              <a:rPr lang="en-US"/>
              <a:t>Identify types of questions (Bloom’s Taxonomy; refer to table).</a:t>
            </a:r>
          </a:p>
          <a:p>
            <a:pPr lvl="1">
              <a:lnSpc>
                <a:spcPct val="114000"/>
              </a:lnSpc>
              <a:spcBef>
                <a:spcPts val="600"/>
              </a:spcBef>
            </a:pPr>
            <a:r>
              <a:rPr lang="en-US"/>
              <a:t>Highlight discussion opportunities.</a:t>
            </a:r>
          </a:p>
          <a:p>
            <a:pPr lvl="1">
              <a:lnSpc>
                <a:spcPct val="114000"/>
              </a:lnSpc>
              <a:spcBef>
                <a:spcPts val="600"/>
              </a:spcBef>
            </a:pPr>
            <a:r>
              <a:rPr lang="en-US"/>
              <a:t>Identify the number of open-ended questions versus closed or answer-only questions.</a:t>
            </a:r>
          </a:p>
          <a:p>
            <a:pPr>
              <a:lnSpc>
                <a:spcPct val="114000"/>
              </a:lnSpc>
            </a:pPr>
            <a:r>
              <a:rPr lang="en-US"/>
              <a:t>Write the questions on the T-chart on the chart paper.</a:t>
            </a:r>
          </a:p>
          <a:p>
            <a:pPr>
              <a:lnSpc>
                <a:spcPct val="114000"/>
              </a:lnSpc>
            </a:pPr>
            <a:r>
              <a:rPr lang="en-US"/>
              <a:t>Work with your grade level to change the questions that could lead to more student discussion. </a:t>
            </a:r>
          </a:p>
        </p:txBody>
      </p:sp>
    </p:spTree>
    <p:extLst>
      <p:ext uri="{BB962C8B-B14F-4D97-AF65-F5344CB8AC3E}">
        <p14:creationId xmlns:p14="http://schemas.microsoft.com/office/powerpoint/2010/main" val="3557326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53A6-6E7B-6044-B2D1-7C2560E303B7}"/>
              </a:ext>
            </a:extLst>
          </p:cNvPr>
          <p:cNvSpPr>
            <a:spLocks noGrp="1"/>
          </p:cNvSpPr>
          <p:nvPr>
            <p:ph type="title"/>
          </p:nvPr>
        </p:nvSpPr>
        <p:spPr>
          <a:xfrm>
            <a:off x="916518" y="820978"/>
            <a:ext cx="10966449" cy="553998"/>
          </a:xfrm>
        </p:spPr>
        <p:txBody>
          <a:bodyPr/>
          <a:lstStyle/>
          <a:p>
            <a:r>
              <a:rPr lang="en-US"/>
              <a:t>Scaffolding Discourse </a:t>
            </a:r>
          </a:p>
        </p:txBody>
      </p:sp>
      <p:sp>
        <p:nvSpPr>
          <p:cNvPr id="3" name="Content Placeholder 2">
            <a:extLst>
              <a:ext uri="{FF2B5EF4-FFF2-40B4-BE49-F238E27FC236}">
                <a16:creationId xmlns:a16="http://schemas.microsoft.com/office/drawing/2014/main" id="{A66EEE75-8BDB-054D-AC5A-172FF270D211}"/>
              </a:ext>
            </a:extLst>
          </p:cNvPr>
          <p:cNvSpPr>
            <a:spLocks noGrp="1"/>
          </p:cNvSpPr>
          <p:nvPr>
            <p:ph idx="1"/>
          </p:nvPr>
        </p:nvSpPr>
        <p:spPr/>
        <p:txBody>
          <a:bodyPr/>
          <a:lstStyle/>
          <a:p>
            <a:r>
              <a:rPr lang="en-US"/>
              <a:t>Think about your transcript. If there </a:t>
            </a:r>
            <a:r>
              <a:rPr lang="en-US" b="1"/>
              <a:t>was</a:t>
            </a:r>
            <a:r>
              <a:rPr lang="en-US"/>
              <a:t> student discussion . . .</a:t>
            </a:r>
          </a:p>
          <a:p>
            <a:pPr lvl="1"/>
            <a:r>
              <a:rPr lang="en-US"/>
              <a:t>What happened to help promote the discussion?</a:t>
            </a:r>
          </a:p>
          <a:p>
            <a:pPr lvl="1"/>
            <a:r>
              <a:rPr lang="en-US"/>
              <a:t>What scaffolds (e.g., picture, materials) were available?</a:t>
            </a:r>
          </a:p>
          <a:p>
            <a:pPr lvl="1"/>
            <a:r>
              <a:rPr lang="en-US"/>
              <a:t>How did the scaffolds support student(s)?</a:t>
            </a:r>
          </a:p>
          <a:p>
            <a:pPr>
              <a:spcBef>
                <a:spcPts val="1800"/>
              </a:spcBef>
            </a:pPr>
            <a:r>
              <a:rPr lang="en-US"/>
              <a:t>Think about your transcript. If there </a:t>
            </a:r>
            <a:r>
              <a:rPr lang="en-US" b="1"/>
              <a:t>was not </a:t>
            </a:r>
            <a:r>
              <a:rPr lang="en-US"/>
              <a:t>student discussion . . .</a:t>
            </a:r>
          </a:p>
          <a:p>
            <a:pPr lvl="1"/>
            <a:r>
              <a:rPr lang="en-US"/>
              <a:t>What could have helped to facilitate discussion?</a:t>
            </a:r>
          </a:p>
          <a:p>
            <a:pPr lvl="1"/>
            <a:r>
              <a:rPr lang="en-US"/>
              <a:t>What scaffolds could have been used to increase student understanding and discussion?</a:t>
            </a:r>
          </a:p>
        </p:txBody>
      </p:sp>
    </p:spTree>
    <p:extLst>
      <p:ext uri="{BB962C8B-B14F-4D97-AF65-F5344CB8AC3E}">
        <p14:creationId xmlns:p14="http://schemas.microsoft.com/office/powerpoint/2010/main" val="1908236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0577-6A97-CC4B-8B64-EEAAA67CA8F1}"/>
              </a:ext>
            </a:extLst>
          </p:cNvPr>
          <p:cNvSpPr>
            <a:spLocks noGrp="1"/>
          </p:cNvSpPr>
          <p:nvPr>
            <p:ph type="ctrTitle"/>
          </p:nvPr>
        </p:nvSpPr>
        <p:spPr>
          <a:xfrm>
            <a:off x="1524000" y="1479359"/>
            <a:ext cx="9144000" cy="1846659"/>
          </a:xfrm>
        </p:spPr>
        <p:txBody>
          <a:bodyPr/>
          <a:lstStyle/>
          <a:p>
            <a:r>
              <a:rPr lang="en-US"/>
              <a:t>Instructional Planning and Identification of Tasks</a:t>
            </a:r>
          </a:p>
        </p:txBody>
      </p:sp>
      <p:sp>
        <p:nvSpPr>
          <p:cNvPr id="4" name="Slide Number Placeholder 3">
            <a:extLst>
              <a:ext uri="{FF2B5EF4-FFF2-40B4-BE49-F238E27FC236}">
                <a16:creationId xmlns:a16="http://schemas.microsoft.com/office/drawing/2014/main" id="{6D002636-A3D2-44D4-9070-F1C95A21CE41}"/>
              </a:ext>
            </a:extLst>
          </p:cNvPr>
          <p:cNvSpPr>
            <a:spLocks noGrp="1"/>
          </p:cNvSpPr>
          <p:nvPr>
            <p:ph type="sldNum" sz="quarter" idx="4"/>
          </p:nvPr>
        </p:nvSpPr>
        <p:spPr/>
        <p:txBody>
          <a:bodyPr/>
          <a:lstStyle/>
          <a:p>
            <a:pPr algn="r"/>
            <a:fld id="{F3477EC8-074D-41C4-94AE-E9EA7CEEA348}" type="slidenum">
              <a:rPr lang="en-US" smtClean="0"/>
              <a:pPr algn="r"/>
              <a:t>44</a:t>
            </a:fld>
            <a:endParaRPr lang="en-US"/>
          </a:p>
        </p:txBody>
      </p:sp>
    </p:spTree>
    <p:extLst>
      <p:ext uri="{BB962C8B-B14F-4D97-AF65-F5344CB8AC3E}">
        <p14:creationId xmlns:p14="http://schemas.microsoft.com/office/powerpoint/2010/main" val="1289835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A0E6-F90F-EF46-A7AB-ACA35D6A4FC1}"/>
              </a:ext>
            </a:extLst>
          </p:cNvPr>
          <p:cNvSpPr>
            <a:spLocks noGrp="1"/>
          </p:cNvSpPr>
          <p:nvPr>
            <p:ph type="title"/>
          </p:nvPr>
        </p:nvSpPr>
        <p:spPr/>
        <p:txBody>
          <a:bodyPr/>
          <a:lstStyle/>
          <a:p>
            <a:r>
              <a:rPr lang="en-US"/>
              <a:t>Identifying Tasks for Questions</a:t>
            </a:r>
          </a:p>
        </p:txBody>
      </p:sp>
      <p:sp>
        <p:nvSpPr>
          <p:cNvPr id="3" name="Content Placeholder 2">
            <a:extLst>
              <a:ext uri="{FF2B5EF4-FFF2-40B4-BE49-F238E27FC236}">
                <a16:creationId xmlns:a16="http://schemas.microsoft.com/office/drawing/2014/main" id="{E124B780-F0AB-9245-A0F4-7B1C51D85955}"/>
              </a:ext>
            </a:extLst>
          </p:cNvPr>
          <p:cNvSpPr>
            <a:spLocks noGrp="1"/>
          </p:cNvSpPr>
          <p:nvPr>
            <p:ph sz="quarter" idx="12"/>
          </p:nvPr>
        </p:nvSpPr>
        <p:spPr/>
        <p:txBody>
          <a:bodyPr/>
          <a:lstStyle/>
          <a:p>
            <a:r>
              <a:rPr lang="en-US"/>
              <a:t>Asking higher quality questions can lead to increased student discussion and discourse, but discourse often starts with the task.</a:t>
            </a:r>
          </a:p>
          <a:p>
            <a:r>
              <a:rPr lang="en-US"/>
              <a:t>Students need a mix of low-level, practice tasks and tasks that lead to generalizations and the use of high-level tasks.</a:t>
            </a:r>
          </a:p>
        </p:txBody>
      </p:sp>
      <p:sp>
        <p:nvSpPr>
          <p:cNvPr id="5" name="Content Placeholder 4">
            <a:extLst>
              <a:ext uri="{FF2B5EF4-FFF2-40B4-BE49-F238E27FC236}">
                <a16:creationId xmlns:a16="http://schemas.microsoft.com/office/drawing/2014/main" id="{0A460558-7FEE-EA44-A193-228E9D77B21C}"/>
              </a:ext>
            </a:extLst>
          </p:cNvPr>
          <p:cNvSpPr>
            <a:spLocks noGrp="1"/>
          </p:cNvSpPr>
          <p:nvPr>
            <p:ph sz="quarter" idx="13"/>
          </p:nvPr>
        </p:nvSpPr>
        <p:spPr/>
        <p:txBody>
          <a:bodyPr/>
          <a:lstStyle/>
          <a:p>
            <a:r>
              <a:rPr lang="en-US"/>
              <a:t>In selecting tasks, consider the following: </a:t>
            </a:r>
          </a:p>
          <a:p>
            <a:pPr lvl="1"/>
            <a:r>
              <a:rPr lang="en-US"/>
              <a:t>Are there multiple starting or entry points? What scaffolds may students who are struggling need in order to access the task?</a:t>
            </a:r>
          </a:p>
          <a:p>
            <a:pPr lvl="1"/>
            <a:r>
              <a:rPr lang="en-US"/>
              <a:t>Are there different ways to solve?</a:t>
            </a:r>
          </a:p>
          <a:p>
            <a:pPr lvl="1"/>
            <a:r>
              <a:rPr lang="en-US"/>
              <a:t>Can you pair a lower level question with a higher level question or follow-up tasks?</a:t>
            </a:r>
          </a:p>
        </p:txBody>
      </p:sp>
    </p:spTree>
    <p:extLst>
      <p:ext uri="{BB962C8B-B14F-4D97-AF65-F5344CB8AC3E}">
        <p14:creationId xmlns:p14="http://schemas.microsoft.com/office/powerpoint/2010/main" val="1982232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EA41D9-70FF-3D4F-BAAF-953BB374F659}"/>
              </a:ext>
            </a:extLst>
          </p:cNvPr>
          <p:cNvSpPr>
            <a:spLocks noGrp="1"/>
          </p:cNvSpPr>
          <p:nvPr>
            <p:ph type="title"/>
          </p:nvPr>
        </p:nvSpPr>
        <p:spPr>
          <a:xfrm>
            <a:off x="916518" y="871041"/>
            <a:ext cx="10966449" cy="553998"/>
          </a:xfrm>
        </p:spPr>
        <p:txBody>
          <a:bodyPr/>
          <a:lstStyle/>
          <a:p>
            <a:r>
              <a:rPr lang="en-US"/>
              <a:t>Task 1</a:t>
            </a:r>
          </a:p>
        </p:txBody>
      </p:sp>
      <p:sp>
        <p:nvSpPr>
          <p:cNvPr id="6" name="Content Placeholder 5">
            <a:extLst>
              <a:ext uri="{FF2B5EF4-FFF2-40B4-BE49-F238E27FC236}">
                <a16:creationId xmlns:a16="http://schemas.microsoft.com/office/drawing/2014/main" id="{B9E63412-25F2-B347-9460-F12B4878DDEE}"/>
              </a:ext>
            </a:extLst>
          </p:cNvPr>
          <p:cNvSpPr>
            <a:spLocks noGrp="1"/>
          </p:cNvSpPr>
          <p:nvPr>
            <p:ph sz="quarter" idx="11"/>
          </p:nvPr>
        </p:nvSpPr>
        <p:spPr/>
        <p:txBody>
          <a:bodyPr/>
          <a:lstStyle/>
          <a:p>
            <a:pPr marL="0" indent="0">
              <a:buNone/>
            </a:pPr>
            <a:r>
              <a:rPr lang="en-US"/>
              <a:t>Job A and Job B involve the same duties and responsibilities. Which job would you prefer and why?</a:t>
            </a:r>
          </a:p>
        </p:txBody>
      </p:sp>
      <p:pic>
        <p:nvPicPr>
          <p:cNvPr id="2" name="Picture 1">
            <a:extLst>
              <a:ext uri="{FF2B5EF4-FFF2-40B4-BE49-F238E27FC236}">
                <a16:creationId xmlns:a16="http://schemas.microsoft.com/office/drawing/2014/main" id="{6942EAD0-F9D5-4CC2-A864-96E88BCC87DC}"/>
              </a:ext>
            </a:extLst>
          </p:cNvPr>
          <p:cNvPicPr>
            <a:picLocks noChangeAspect="1"/>
          </p:cNvPicPr>
          <p:nvPr/>
        </p:nvPicPr>
        <p:blipFill>
          <a:blip r:embed="rId3"/>
          <a:stretch>
            <a:fillRect/>
          </a:stretch>
        </p:blipFill>
        <p:spPr>
          <a:xfrm>
            <a:off x="3967062" y="2472962"/>
            <a:ext cx="5212532" cy="4005419"/>
          </a:xfrm>
          <a:prstGeom prst="rect">
            <a:avLst/>
          </a:prstGeom>
        </p:spPr>
      </p:pic>
    </p:spTree>
    <p:extLst>
      <p:ext uri="{BB962C8B-B14F-4D97-AF65-F5344CB8AC3E}">
        <p14:creationId xmlns:p14="http://schemas.microsoft.com/office/powerpoint/2010/main" val="4160667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AD25-D147-3F4D-A5B9-26CA3233EA8C}"/>
              </a:ext>
            </a:extLst>
          </p:cNvPr>
          <p:cNvSpPr>
            <a:spLocks noGrp="1"/>
          </p:cNvSpPr>
          <p:nvPr>
            <p:ph type="title"/>
          </p:nvPr>
        </p:nvSpPr>
        <p:spPr>
          <a:xfrm>
            <a:off x="916518" y="871041"/>
            <a:ext cx="10966449" cy="553998"/>
          </a:xfrm>
        </p:spPr>
        <p:txBody>
          <a:bodyPr/>
          <a:lstStyle/>
          <a:p>
            <a:r>
              <a:rPr lang="en-US"/>
              <a:t>Task 1: Updated</a:t>
            </a:r>
          </a:p>
        </p:txBody>
      </p:sp>
      <p:sp>
        <p:nvSpPr>
          <p:cNvPr id="3" name="Content Placeholder 2">
            <a:extLst>
              <a:ext uri="{FF2B5EF4-FFF2-40B4-BE49-F238E27FC236}">
                <a16:creationId xmlns:a16="http://schemas.microsoft.com/office/drawing/2014/main" id="{A2C35692-7D27-A440-9337-BE1F14B9ED45}"/>
              </a:ext>
            </a:extLst>
          </p:cNvPr>
          <p:cNvSpPr>
            <a:spLocks noGrp="1"/>
          </p:cNvSpPr>
          <p:nvPr>
            <p:ph sz="quarter" idx="11"/>
          </p:nvPr>
        </p:nvSpPr>
        <p:spPr/>
        <p:txBody>
          <a:bodyPr/>
          <a:lstStyle/>
          <a:p>
            <a:pPr marL="0" indent="0">
              <a:buNone/>
            </a:pPr>
            <a:r>
              <a:rPr lang="en-US"/>
              <a:t>Job A and Job B are sales jobs. Which job would you prefer and why?</a:t>
            </a:r>
          </a:p>
        </p:txBody>
      </p:sp>
      <p:pic>
        <p:nvPicPr>
          <p:cNvPr id="4" name="Picture 3">
            <a:extLst>
              <a:ext uri="{FF2B5EF4-FFF2-40B4-BE49-F238E27FC236}">
                <a16:creationId xmlns:a16="http://schemas.microsoft.com/office/drawing/2014/main" id="{31C9F440-ADAB-4FA4-AACE-0540E4EE9C5A}"/>
              </a:ext>
            </a:extLst>
          </p:cNvPr>
          <p:cNvPicPr>
            <a:picLocks noChangeAspect="1"/>
          </p:cNvPicPr>
          <p:nvPr/>
        </p:nvPicPr>
        <p:blipFill>
          <a:blip r:embed="rId3"/>
          <a:stretch>
            <a:fillRect/>
          </a:stretch>
        </p:blipFill>
        <p:spPr>
          <a:xfrm>
            <a:off x="3376948" y="2320770"/>
            <a:ext cx="5438103" cy="4005419"/>
          </a:xfrm>
          <a:prstGeom prst="rect">
            <a:avLst/>
          </a:prstGeom>
        </p:spPr>
      </p:pic>
    </p:spTree>
    <p:extLst>
      <p:ext uri="{BB962C8B-B14F-4D97-AF65-F5344CB8AC3E}">
        <p14:creationId xmlns:p14="http://schemas.microsoft.com/office/powerpoint/2010/main" val="3663237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ACCE-61BF-47F0-8DCE-FC6A126DBE53}"/>
              </a:ext>
            </a:extLst>
          </p:cNvPr>
          <p:cNvSpPr>
            <a:spLocks noGrp="1"/>
          </p:cNvSpPr>
          <p:nvPr>
            <p:ph type="title"/>
          </p:nvPr>
        </p:nvSpPr>
        <p:spPr>
          <a:xfrm>
            <a:off x="916518" y="820978"/>
            <a:ext cx="10966449" cy="553998"/>
          </a:xfrm>
        </p:spPr>
        <p:txBody>
          <a:bodyPr/>
          <a:lstStyle/>
          <a:p>
            <a:r>
              <a:rPr lang="en-US"/>
              <a:t>Developing Questions</a:t>
            </a:r>
          </a:p>
        </p:txBody>
      </p:sp>
      <p:sp>
        <p:nvSpPr>
          <p:cNvPr id="6" name="Freeform: Shape 5">
            <a:extLst>
              <a:ext uri="{FF2B5EF4-FFF2-40B4-BE49-F238E27FC236}">
                <a16:creationId xmlns:a16="http://schemas.microsoft.com/office/drawing/2014/main" id="{2CBBFFD2-6BE5-4A72-B010-4B5E2D0B3881}"/>
              </a:ext>
            </a:extLst>
          </p:cNvPr>
          <p:cNvSpPr/>
          <p:nvPr/>
        </p:nvSpPr>
        <p:spPr>
          <a:xfrm>
            <a:off x="916518" y="1746369"/>
            <a:ext cx="9276137" cy="1767986"/>
          </a:xfrm>
          <a:custGeom>
            <a:avLst/>
            <a:gdLst>
              <a:gd name="connsiteX0" fmla="*/ 0 w 9276137"/>
              <a:gd name="connsiteY0" fmla="*/ 176799 h 1767986"/>
              <a:gd name="connsiteX1" fmla="*/ 176799 w 9276137"/>
              <a:gd name="connsiteY1" fmla="*/ 0 h 1767986"/>
              <a:gd name="connsiteX2" fmla="*/ 9099338 w 9276137"/>
              <a:gd name="connsiteY2" fmla="*/ 0 h 1767986"/>
              <a:gd name="connsiteX3" fmla="*/ 9276137 w 9276137"/>
              <a:gd name="connsiteY3" fmla="*/ 176799 h 1767986"/>
              <a:gd name="connsiteX4" fmla="*/ 9276137 w 9276137"/>
              <a:gd name="connsiteY4" fmla="*/ 1591187 h 1767986"/>
              <a:gd name="connsiteX5" fmla="*/ 9099338 w 9276137"/>
              <a:gd name="connsiteY5" fmla="*/ 1767986 h 1767986"/>
              <a:gd name="connsiteX6" fmla="*/ 176799 w 9276137"/>
              <a:gd name="connsiteY6" fmla="*/ 1767986 h 1767986"/>
              <a:gd name="connsiteX7" fmla="*/ 0 w 9276137"/>
              <a:gd name="connsiteY7" fmla="*/ 1591187 h 1767986"/>
              <a:gd name="connsiteX8" fmla="*/ 0 w 9276137"/>
              <a:gd name="connsiteY8" fmla="*/ 176799 h 176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6137" h="1767986">
                <a:moveTo>
                  <a:pt x="0" y="176799"/>
                </a:moveTo>
                <a:cubicBezTo>
                  <a:pt x="0" y="79156"/>
                  <a:pt x="79156" y="0"/>
                  <a:pt x="176799" y="0"/>
                </a:cubicBezTo>
                <a:lnTo>
                  <a:pt x="9099338" y="0"/>
                </a:lnTo>
                <a:cubicBezTo>
                  <a:pt x="9196981" y="0"/>
                  <a:pt x="9276137" y="79156"/>
                  <a:pt x="9276137" y="176799"/>
                </a:cubicBezTo>
                <a:lnTo>
                  <a:pt x="9276137" y="1591187"/>
                </a:lnTo>
                <a:cubicBezTo>
                  <a:pt x="9276137" y="1688830"/>
                  <a:pt x="9196981" y="1767986"/>
                  <a:pt x="9099338" y="1767986"/>
                </a:cubicBezTo>
                <a:lnTo>
                  <a:pt x="176799" y="1767986"/>
                </a:lnTo>
                <a:cubicBezTo>
                  <a:pt x="79156" y="1767986"/>
                  <a:pt x="0" y="1688830"/>
                  <a:pt x="0" y="1591187"/>
                </a:cubicBezTo>
                <a:lnTo>
                  <a:pt x="0" y="17679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0843" tIns="150843" rIns="1874630" bIns="150843" numCol="1" spcCol="1270" anchor="ctr" anchorCtr="0">
            <a:noAutofit/>
          </a:bodyPr>
          <a:lstStyle/>
          <a:p>
            <a:pPr marL="0" lvl="0" indent="0" algn="l" defTabSz="1155700">
              <a:lnSpc>
                <a:spcPct val="90000"/>
              </a:lnSpc>
              <a:spcBef>
                <a:spcPct val="0"/>
              </a:spcBef>
              <a:spcAft>
                <a:spcPct val="35000"/>
              </a:spcAft>
              <a:buNone/>
            </a:pPr>
            <a:r>
              <a:rPr lang="en-US" sz="2600" kern="1200">
                <a:latin typeface="Calibri" panose="020F0502020204030204" pitchFamily="34" charset="0"/>
                <a:cs typeface="Calibri" panose="020F0502020204030204" pitchFamily="34" charset="0"/>
              </a:rPr>
              <a:t>Good questions</a:t>
            </a:r>
          </a:p>
          <a:p>
            <a:pPr marL="228600" lvl="1" indent="-228600" algn="l" defTabSz="889000">
              <a:lnSpc>
                <a:spcPct val="90000"/>
              </a:lnSpc>
              <a:spcBef>
                <a:spcPct val="0"/>
              </a:spcBef>
              <a:spcAft>
                <a:spcPct val="15000"/>
              </a:spcAft>
              <a:buChar char="•"/>
            </a:pPr>
            <a:r>
              <a:rPr lang="en-US" sz="2000" kern="1200">
                <a:latin typeface="Calibri" panose="020F0502020204030204" pitchFamily="34" charset="0"/>
                <a:cs typeface="Calibri" panose="020F0502020204030204" pitchFamily="34" charset="0"/>
              </a:rPr>
              <a:t>lead to increased participation,</a:t>
            </a:r>
          </a:p>
          <a:p>
            <a:pPr marL="228600" lvl="1" indent="-228600" algn="l" defTabSz="889000">
              <a:lnSpc>
                <a:spcPct val="90000"/>
              </a:lnSpc>
              <a:spcBef>
                <a:spcPct val="0"/>
              </a:spcBef>
              <a:spcAft>
                <a:spcPct val="15000"/>
              </a:spcAft>
              <a:buChar char="•"/>
            </a:pPr>
            <a:r>
              <a:rPr lang="en-US" sz="2000" kern="1200">
                <a:latin typeface="Calibri" panose="020F0502020204030204" pitchFamily="34" charset="0"/>
                <a:cs typeface="Calibri" panose="020F0502020204030204" pitchFamily="34" charset="0"/>
              </a:rPr>
              <a:t>force students to articulate their learning, and</a:t>
            </a:r>
          </a:p>
          <a:p>
            <a:pPr marL="228600" lvl="1" indent="-228600" algn="l" defTabSz="889000">
              <a:lnSpc>
                <a:spcPct val="90000"/>
              </a:lnSpc>
              <a:spcBef>
                <a:spcPct val="0"/>
              </a:spcBef>
              <a:spcAft>
                <a:spcPct val="15000"/>
              </a:spcAft>
              <a:buChar char="•"/>
            </a:pPr>
            <a:r>
              <a:rPr lang="en-US" sz="2000" kern="1200">
                <a:latin typeface="Calibri" panose="020F0502020204030204" pitchFamily="34" charset="0"/>
                <a:cs typeface="Calibri" panose="020F0502020204030204" pitchFamily="34" charset="0"/>
              </a:rPr>
              <a:t>scaffold learning.</a:t>
            </a:r>
          </a:p>
        </p:txBody>
      </p:sp>
      <p:sp>
        <p:nvSpPr>
          <p:cNvPr id="8" name="Freeform: Shape 7">
            <a:extLst>
              <a:ext uri="{FF2B5EF4-FFF2-40B4-BE49-F238E27FC236}">
                <a16:creationId xmlns:a16="http://schemas.microsoft.com/office/drawing/2014/main" id="{72C705A8-F7DC-43A6-A35F-9CC65AF84BCE}"/>
              </a:ext>
              <a:ext uri="{C183D7F6-B498-43B3-948B-1728B52AA6E4}">
                <adec:decorative xmlns:adec="http://schemas.microsoft.com/office/drawing/2017/decorative" val="1"/>
              </a:ext>
            </a:extLst>
          </p:cNvPr>
          <p:cNvSpPr/>
          <p:nvPr/>
        </p:nvSpPr>
        <p:spPr>
          <a:xfrm>
            <a:off x="9043464" y="3136202"/>
            <a:ext cx="1149191" cy="1149191"/>
          </a:xfrm>
          <a:custGeom>
            <a:avLst/>
            <a:gdLst>
              <a:gd name="connsiteX0" fmla="*/ 0 w 1149191"/>
              <a:gd name="connsiteY0" fmla="*/ 632055 h 1149191"/>
              <a:gd name="connsiteX1" fmla="*/ 258568 w 1149191"/>
              <a:gd name="connsiteY1" fmla="*/ 632055 h 1149191"/>
              <a:gd name="connsiteX2" fmla="*/ 258568 w 1149191"/>
              <a:gd name="connsiteY2" fmla="*/ 0 h 1149191"/>
              <a:gd name="connsiteX3" fmla="*/ 890623 w 1149191"/>
              <a:gd name="connsiteY3" fmla="*/ 0 h 1149191"/>
              <a:gd name="connsiteX4" fmla="*/ 890623 w 1149191"/>
              <a:gd name="connsiteY4" fmla="*/ 632055 h 1149191"/>
              <a:gd name="connsiteX5" fmla="*/ 1149191 w 1149191"/>
              <a:gd name="connsiteY5" fmla="*/ 632055 h 1149191"/>
              <a:gd name="connsiteX6" fmla="*/ 574596 w 1149191"/>
              <a:gd name="connsiteY6" fmla="*/ 1149191 h 1149191"/>
              <a:gd name="connsiteX7" fmla="*/ 0 w 1149191"/>
              <a:gd name="connsiteY7" fmla="*/ 632055 h 114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191" h="1149191">
                <a:moveTo>
                  <a:pt x="0" y="632055"/>
                </a:moveTo>
                <a:lnTo>
                  <a:pt x="258568" y="632055"/>
                </a:lnTo>
                <a:lnTo>
                  <a:pt x="258568" y="0"/>
                </a:lnTo>
                <a:lnTo>
                  <a:pt x="890623" y="0"/>
                </a:lnTo>
                <a:lnTo>
                  <a:pt x="890623" y="632055"/>
                </a:lnTo>
                <a:lnTo>
                  <a:pt x="1149191" y="632055"/>
                </a:lnTo>
                <a:lnTo>
                  <a:pt x="574596" y="1149191"/>
                </a:lnTo>
                <a:lnTo>
                  <a:pt x="0" y="632055"/>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04288" tIns="45720" rIns="304288" bIns="330145"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7" name="Freeform: Shape 6">
            <a:extLst>
              <a:ext uri="{FF2B5EF4-FFF2-40B4-BE49-F238E27FC236}">
                <a16:creationId xmlns:a16="http://schemas.microsoft.com/office/drawing/2014/main" id="{83CB895C-3809-4E73-B7EA-EF489FF9BDB0}"/>
              </a:ext>
            </a:extLst>
          </p:cNvPr>
          <p:cNvSpPr/>
          <p:nvPr/>
        </p:nvSpPr>
        <p:spPr>
          <a:xfrm>
            <a:off x="2478247" y="4269036"/>
            <a:ext cx="9276137" cy="1767986"/>
          </a:xfrm>
          <a:custGeom>
            <a:avLst/>
            <a:gdLst>
              <a:gd name="connsiteX0" fmla="*/ 0 w 9276137"/>
              <a:gd name="connsiteY0" fmla="*/ 176799 h 1767986"/>
              <a:gd name="connsiteX1" fmla="*/ 176799 w 9276137"/>
              <a:gd name="connsiteY1" fmla="*/ 0 h 1767986"/>
              <a:gd name="connsiteX2" fmla="*/ 9099338 w 9276137"/>
              <a:gd name="connsiteY2" fmla="*/ 0 h 1767986"/>
              <a:gd name="connsiteX3" fmla="*/ 9276137 w 9276137"/>
              <a:gd name="connsiteY3" fmla="*/ 176799 h 1767986"/>
              <a:gd name="connsiteX4" fmla="*/ 9276137 w 9276137"/>
              <a:gd name="connsiteY4" fmla="*/ 1591187 h 1767986"/>
              <a:gd name="connsiteX5" fmla="*/ 9099338 w 9276137"/>
              <a:gd name="connsiteY5" fmla="*/ 1767986 h 1767986"/>
              <a:gd name="connsiteX6" fmla="*/ 176799 w 9276137"/>
              <a:gd name="connsiteY6" fmla="*/ 1767986 h 1767986"/>
              <a:gd name="connsiteX7" fmla="*/ 0 w 9276137"/>
              <a:gd name="connsiteY7" fmla="*/ 1591187 h 1767986"/>
              <a:gd name="connsiteX8" fmla="*/ 0 w 9276137"/>
              <a:gd name="connsiteY8" fmla="*/ 176799 h 176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6137" h="1767986">
                <a:moveTo>
                  <a:pt x="0" y="176799"/>
                </a:moveTo>
                <a:cubicBezTo>
                  <a:pt x="0" y="79156"/>
                  <a:pt x="79156" y="0"/>
                  <a:pt x="176799" y="0"/>
                </a:cubicBezTo>
                <a:lnTo>
                  <a:pt x="9099338" y="0"/>
                </a:lnTo>
                <a:cubicBezTo>
                  <a:pt x="9196981" y="0"/>
                  <a:pt x="9276137" y="79156"/>
                  <a:pt x="9276137" y="176799"/>
                </a:cubicBezTo>
                <a:lnTo>
                  <a:pt x="9276137" y="1591187"/>
                </a:lnTo>
                <a:cubicBezTo>
                  <a:pt x="9276137" y="1688830"/>
                  <a:pt x="9196981" y="1767986"/>
                  <a:pt x="9099338" y="1767986"/>
                </a:cubicBezTo>
                <a:lnTo>
                  <a:pt x="176799" y="1767986"/>
                </a:lnTo>
                <a:cubicBezTo>
                  <a:pt x="79156" y="1767986"/>
                  <a:pt x="0" y="1688830"/>
                  <a:pt x="0" y="1591187"/>
                </a:cubicBezTo>
                <a:lnTo>
                  <a:pt x="0" y="176799"/>
                </a:lnTo>
                <a:close/>
              </a:path>
            </a:pathLst>
          </a:custGeom>
        </p:spPr>
        <p:style>
          <a:lnRef idx="2">
            <a:schemeClr val="lt1">
              <a:hueOff val="0"/>
              <a:satOff val="0"/>
              <a:lumOff val="0"/>
              <a:alphaOff val="0"/>
            </a:schemeClr>
          </a:lnRef>
          <a:fillRef idx="1">
            <a:schemeClr val="accent4">
              <a:hueOff val="-15548086"/>
              <a:satOff val="54034"/>
              <a:lumOff val="16666"/>
              <a:alphaOff val="0"/>
            </a:schemeClr>
          </a:fillRef>
          <a:effectRef idx="0">
            <a:schemeClr val="accent4">
              <a:hueOff val="-15548086"/>
              <a:satOff val="54034"/>
              <a:lumOff val="16666"/>
              <a:alphaOff val="0"/>
            </a:schemeClr>
          </a:effectRef>
          <a:fontRef idx="minor">
            <a:schemeClr val="lt1"/>
          </a:fontRef>
        </p:style>
        <p:txBody>
          <a:bodyPr spcFirstLastPara="0" vert="horz" wrap="square" lIns="150843" tIns="150843" rIns="2937000" bIns="150843"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tx1"/>
                </a:solidFill>
                <a:cs typeface="Arial"/>
              </a:rPr>
              <a:t>Good questions </a:t>
            </a:r>
            <a:r>
              <a:rPr lang="en-US" sz="2600" b="1" i="1" kern="1200">
                <a:solidFill>
                  <a:schemeClr val="tx1"/>
                </a:solidFill>
              </a:rPr>
              <a:t>do not</a:t>
            </a:r>
            <a:r>
              <a:rPr lang="en-US" sz="2600" kern="1200">
                <a:solidFill>
                  <a:schemeClr val="tx1"/>
                </a:solidFill>
              </a:rPr>
              <a:t> take over the thinking of students or provide “too much” information.</a:t>
            </a:r>
          </a:p>
        </p:txBody>
      </p:sp>
      <p:sp>
        <p:nvSpPr>
          <p:cNvPr id="50" name="TextBox 49">
            <a:extLst>
              <a:ext uri="{FF2B5EF4-FFF2-40B4-BE49-F238E27FC236}">
                <a16:creationId xmlns:a16="http://schemas.microsoft.com/office/drawing/2014/main" id="{75E328CA-4B0D-43A0-A378-CAF3FFA4C847}"/>
              </a:ext>
            </a:extLst>
          </p:cNvPr>
          <p:cNvSpPr txBox="1"/>
          <p:nvPr/>
        </p:nvSpPr>
        <p:spPr>
          <a:xfrm>
            <a:off x="7560613" y="6046622"/>
            <a:ext cx="376310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Calibri" panose="020F0502020204030204" pitchFamily="34" charset="0"/>
                <a:cs typeface="Calibri" panose="020F0502020204030204" pitchFamily="34" charset="0"/>
              </a:rPr>
              <a:t>(Smith &amp; Stein, 2018)</a:t>
            </a:r>
          </a:p>
        </p:txBody>
      </p:sp>
    </p:spTree>
    <p:extLst>
      <p:ext uri="{BB962C8B-B14F-4D97-AF65-F5344CB8AC3E}">
        <p14:creationId xmlns:p14="http://schemas.microsoft.com/office/powerpoint/2010/main" val="894014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11AD02-DC28-1344-B612-A10F5ED1AD65}"/>
              </a:ext>
            </a:extLst>
          </p:cNvPr>
          <p:cNvSpPr>
            <a:spLocks noGrp="1"/>
          </p:cNvSpPr>
          <p:nvPr>
            <p:ph type="title"/>
          </p:nvPr>
        </p:nvSpPr>
        <p:spPr>
          <a:xfrm>
            <a:off x="916518" y="820978"/>
            <a:ext cx="10966449" cy="553998"/>
          </a:xfrm>
        </p:spPr>
        <p:txBody>
          <a:bodyPr/>
          <a:lstStyle/>
          <a:p>
            <a:r>
              <a:rPr lang="en-US"/>
              <a:t>Dissecting Mathematical Explanations </a:t>
            </a:r>
          </a:p>
        </p:txBody>
      </p:sp>
      <p:sp>
        <p:nvSpPr>
          <p:cNvPr id="7" name="Content Placeholder 6">
            <a:extLst>
              <a:ext uri="{FF2B5EF4-FFF2-40B4-BE49-F238E27FC236}">
                <a16:creationId xmlns:a16="http://schemas.microsoft.com/office/drawing/2014/main" id="{67A1CD77-C521-454A-BDB6-3B9D81F4BC80}"/>
              </a:ext>
            </a:extLst>
          </p:cNvPr>
          <p:cNvSpPr>
            <a:spLocks noGrp="1"/>
          </p:cNvSpPr>
          <p:nvPr>
            <p:ph sz="quarter" idx="12"/>
          </p:nvPr>
        </p:nvSpPr>
        <p:spPr>
          <a:xfrm>
            <a:off x="916517" y="1599874"/>
            <a:ext cx="10966449" cy="1829125"/>
          </a:xfrm>
        </p:spPr>
        <p:txBody>
          <a:bodyPr>
            <a:normAutofit fontScale="85000" lnSpcReduction="20000"/>
          </a:bodyPr>
          <a:lstStyle/>
          <a:p>
            <a:r>
              <a:rPr lang="en-US"/>
              <a:t>Two parts:</a:t>
            </a:r>
          </a:p>
          <a:p>
            <a:pPr lvl="1"/>
            <a:r>
              <a:rPr lang="en-US"/>
              <a:t>How was an answer or result arrived at? What was the process used?</a:t>
            </a:r>
          </a:p>
          <a:p>
            <a:pPr lvl="1"/>
            <a:r>
              <a:rPr lang="en-US"/>
              <a:t>Why was that process selected? What were the reasons for choosing to solve in that way, and is the process valid?</a:t>
            </a:r>
          </a:p>
          <a:p>
            <a:pPr marL="240030" lvl="1" indent="0" algn="r">
              <a:buNone/>
            </a:pPr>
            <a:r>
              <a:rPr lang="en-US" sz="2100"/>
              <a:t>(</a:t>
            </a:r>
            <a:r>
              <a:rPr lang="en-US" sz="2100" err="1"/>
              <a:t>Gresalfi</a:t>
            </a:r>
            <a:r>
              <a:rPr lang="en-US" sz="2100"/>
              <a:t> &amp; Cobb, 2006)</a:t>
            </a:r>
            <a:endParaRPr lang="en-US"/>
          </a:p>
        </p:txBody>
      </p:sp>
      <p:sp>
        <p:nvSpPr>
          <p:cNvPr id="9" name="Content Placeholder 7">
            <a:extLst>
              <a:ext uri="{FF2B5EF4-FFF2-40B4-BE49-F238E27FC236}">
                <a16:creationId xmlns:a16="http://schemas.microsoft.com/office/drawing/2014/main" id="{80EA707A-33FB-5144-A776-19C87893ACFE}"/>
              </a:ext>
            </a:extLst>
          </p:cNvPr>
          <p:cNvSpPr txBox="1">
            <a:spLocks/>
          </p:cNvSpPr>
          <p:nvPr/>
        </p:nvSpPr>
        <p:spPr bwMode="gray">
          <a:xfrm>
            <a:off x="916517" y="3428999"/>
            <a:ext cx="5680226" cy="270895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28600" indent="-228600" algn="l" rtl="0" eaLnBrk="1" fontAlgn="base" hangingPunct="1">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1" fontAlgn="base" hangingPunct="1">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1" fontAlgn="base" hangingPunct="1">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1" fontAlgn="base"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a:lstStyle>
          <a:p>
            <a:pPr>
              <a:buClr>
                <a:schemeClr val="tx1"/>
              </a:buClr>
            </a:pPr>
            <a:r>
              <a:rPr lang="en-US" b="1">
                <a:solidFill>
                  <a:schemeClr val="tx1"/>
                </a:solidFill>
                <a:latin typeface="Calibri" panose="020F0502020204030204" pitchFamily="34" charset="0"/>
                <a:cs typeface="Calibri" panose="020F0502020204030204" pitchFamily="34" charset="0"/>
              </a:rPr>
              <a:t>Conceptual explanations</a:t>
            </a:r>
          </a:p>
          <a:p>
            <a:pPr lvl="1"/>
            <a:r>
              <a:rPr lang="en-US">
                <a:latin typeface="Calibri" panose="020F0502020204030204" pitchFamily="34" charset="0"/>
                <a:cs typeface="Calibri" panose="020F0502020204030204" pitchFamily="34" charset="0"/>
              </a:rPr>
              <a:t>Why do you agree with that?</a:t>
            </a:r>
          </a:p>
          <a:p>
            <a:pPr lvl="1"/>
            <a:r>
              <a:rPr lang="en-US">
                <a:latin typeface="Calibri" panose="020F0502020204030204" pitchFamily="34" charset="0"/>
                <a:cs typeface="Calibri" panose="020F0502020204030204" pitchFamily="34" charset="0"/>
              </a:rPr>
              <a:t>Why do you disagree?</a:t>
            </a:r>
          </a:p>
          <a:p>
            <a:pPr lvl="1"/>
            <a:r>
              <a:rPr lang="en-US">
                <a:latin typeface="Calibri" panose="020F0502020204030204" pitchFamily="34" charset="0"/>
                <a:cs typeface="Calibri" panose="020F0502020204030204" pitchFamily="34" charset="0"/>
              </a:rPr>
              <a:t>Is this true for all numbers?</a:t>
            </a:r>
          </a:p>
          <a:p>
            <a:pPr lvl="1"/>
            <a:r>
              <a:rPr lang="en-US">
                <a:latin typeface="Calibri" panose="020F0502020204030204" pitchFamily="34" charset="0"/>
                <a:cs typeface="Calibri" panose="020F0502020204030204" pitchFamily="34" charset="0"/>
              </a:rPr>
              <a:t>How can we know for sure?</a:t>
            </a:r>
          </a:p>
          <a:p>
            <a:endParaRPr lang="en-US">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9DA2DA35-B1D7-4247-BEF5-5A2310CD7A58}"/>
              </a:ext>
            </a:extLst>
          </p:cNvPr>
          <p:cNvSpPr>
            <a:spLocks noGrp="1"/>
          </p:cNvSpPr>
          <p:nvPr>
            <p:ph sz="quarter" idx="13"/>
          </p:nvPr>
        </p:nvSpPr>
        <p:spPr>
          <a:xfrm>
            <a:off x="5008940" y="3428999"/>
            <a:ext cx="5680226" cy="2708956"/>
          </a:xfrm>
        </p:spPr>
        <p:txBody>
          <a:bodyPr>
            <a:normAutofit fontScale="77500" lnSpcReduction="20000"/>
          </a:bodyPr>
          <a:lstStyle/>
          <a:p>
            <a:r>
              <a:rPr lang="en-US" sz="3100" b="1"/>
              <a:t>Calculation explanations</a:t>
            </a:r>
          </a:p>
          <a:p>
            <a:pPr marL="240030" lvl="1" indent="0">
              <a:buNone/>
            </a:pPr>
            <a:r>
              <a:rPr lang="en-US" sz="2300"/>
              <a:t>Present a problem and ask the following questions: </a:t>
            </a:r>
          </a:p>
          <a:p>
            <a:pPr lvl="1"/>
            <a:r>
              <a:rPr lang="en-US" sz="2300"/>
              <a:t>How are we going to figure this out? What should we do? I do not understand. How will that work?</a:t>
            </a:r>
          </a:p>
          <a:p>
            <a:pPr lvl="1"/>
            <a:r>
              <a:rPr lang="en-US" sz="2300"/>
              <a:t>Who has a different way to solve the problem?</a:t>
            </a:r>
          </a:p>
          <a:p>
            <a:pPr lvl="1"/>
            <a:r>
              <a:rPr lang="en-US" sz="2300"/>
              <a:t>How could you add to this idea?</a:t>
            </a:r>
          </a:p>
          <a:p>
            <a:pPr lvl="1"/>
            <a:r>
              <a:rPr lang="en-US" sz="2300"/>
              <a:t>Can you explain what [Student] said in your own words?</a:t>
            </a:r>
            <a:endParaRPr lang="en-US"/>
          </a:p>
        </p:txBody>
      </p:sp>
    </p:spTree>
    <p:extLst>
      <p:ext uri="{BB962C8B-B14F-4D97-AF65-F5344CB8AC3E}">
        <p14:creationId xmlns:p14="http://schemas.microsoft.com/office/powerpoint/2010/main" val="193527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A8E4-9BBF-904E-A333-D87E48C0B243}"/>
              </a:ext>
            </a:extLst>
          </p:cNvPr>
          <p:cNvSpPr>
            <a:spLocks noGrp="1"/>
          </p:cNvSpPr>
          <p:nvPr>
            <p:ph type="title"/>
          </p:nvPr>
        </p:nvSpPr>
        <p:spPr/>
        <p:txBody>
          <a:bodyPr/>
          <a:lstStyle/>
          <a:p>
            <a:r>
              <a:rPr lang="en-US"/>
              <a:t>Interconnectedness of Mathematics</a:t>
            </a:r>
          </a:p>
        </p:txBody>
      </p:sp>
      <p:sp>
        <p:nvSpPr>
          <p:cNvPr id="3" name="Content Placeholder 2">
            <a:extLst>
              <a:ext uri="{FF2B5EF4-FFF2-40B4-BE49-F238E27FC236}">
                <a16:creationId xmlns:a16="http://schemas.microsoft.com/office/drawing/2014/main" id="{19385061-C89D-CF47-BB27-0393AD208B20}"/>
              </a:ext>
            </a:extLst>
          </p:cNvPr>
          <p:cNvSpPr>
            <a:spLocks noGrp="1"/>
          </p:cNvSpPr>
          <p:nvPr>
            <p:ph idx="1"/>
          </p:nvPr>
        </p:nvSpPr>
        <p:spPr/>
        <p:txBody>
          <a:bodyPr/>
          <a:lstStyle/>
          <a:p>
            <a:r>
              <a:rPr lang="en-US"/>
              <a:t>Mathematical standards are not stand-alone skills.</a:t>
            </a:r>
          </a:p>
          <a:p>
            <a:pPr lvl="1"/>
            <a:r>
              <a:rPr lang="en-US"/>
              <a:t>They build upon standards </a:t>
            </a:r>
            <a:r>
              <a:rPr lang="en-US" i="1"/>
              <a:t>within</a:t>
            </a:r>
            <a:r>
              <a:rPr lang="en-US"/>
              <a:t> the same grade level.</a:t>
            </a:r>
          </a:p>
          <a:p>
            <a:pPr lvl="1"/>
            <a:r>
              <a:rPr lang="en-US"/>
              <a:t>They build upon standards </a:t>
            </a:r>
            <a:r>
              <a:rPr lang="en-US" i="1"/>
              <a:t>across</a:t>
            </a:r>
            <a:r>
              <a:rPr lang="en-US"/>
              <a:t> grade levels.</a:t>
            </a:r>
          </a:p>
          <a:p>
            <a:r>
              <a:rPr lang="en-US"/>
              <a:t>As students get older, the gaps within and across grade levels increase, </a:t>
            </a:r>
            <a:br>
              <a:rPr lang="en-US"/>
            </a:br>
            <a:r>
              <a:rPr lang="en-US"/>
              <a:t>leading to</a:t>
            </a:r>
          </a:p>
          <a:p>
            <a:pPr lvl="1"/>
            <a:r>
              <a:rPr lang="en-US"/>
              <a:t>less conceptual understanding,</a:t>
            </a:r>
          </a:p>
          <a:p>
            <a:pPr lvl="1"/>
            <a:r>
              <a:rPr lang="en-US"/>
              <a:t>development of misconceptions, and</a:t>
            </a:r>
          </a:p>
          <a:p>
            <a:pPr lvl="1"/>
            <a:r>
              <a:rPr lang="en-US"/>
              <a:t>greater need for intervention support.</a:t>
            </a:r>
          </a:p>
        </p:txBody>
      </p:sp>
    </p:spTree>
    <p:extLst>
      <p:ext uri="{BB962C8B-B14F-4D97-AF65-F5344CB8AC3E}">
        <p14:creationId xmlns:p14="http://schemas.microsoft.com/office/powerpoint/2010/main" val="3846085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5375-4160-4349-AD44-0E2E81E43A5A}"/>
              </a:ext>
            </a:extLst>
          </p:cNvPr>
          <p:cNvSpPr>
            <a:spLocks noGrp="1"/>
          </p:cNvSpPr>
          <p:nvPr>
            <p:ph type="title"/>
          </p:nvPr>
        </p:nvSpPr>
        <p:spPr>
          <a:xfrm>
            <a:off x="916518" y="871041"/>
            <a:ext cx="10966449" cy="553998"/>
          </a:xfrm>
        </p:spPr>
        <p:txBody>
          <a:bodyPr/>
          <a:lstStyle/>
          <a:p>
            <a:r>
              <a:rPr lang="en-US"/>
              <a:t>Example: Mathematical Task and Questions</a:t>
            </a:r>
          </a:p>
        </p:txBody>
      </p:sp>
      <p:pic>
        <p:nvPicPr>
          <p:cNvPr id="6" name="Content Placeholder 5">
            <a:extLst>
              <a:ext uri="{FF2B5EF4-FFF2-40B4-BE49-F238E27FC236}">
                <a16:creationId xmlns:a16="http://schemas.microsoft.com/office/drawing/2014/main" id="{91194926-0A8A-B54C-84E3-24A8FB19CC5A}"/>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554340" y="1496625"/>
            <a:ext cx="5689746" cy="4691063"/>
          </a:xfrm>
        </p:spPr>
      </p:pic>
      <p:sp>
        <p:nvSpPr>
          <p:cNvPr id="7" name="TextBox 6">
            <a:extLst>
              <a:ext uri="{FF2B5EF4-FFF2-40B4-BE49-F238E27FC236}">
                <a16:creationId xmlns:a16="http://schemas.microsoft.com/office/drawing/2014/main" id="{06B7CABD-E92E-6442-9894-F1C775D46A1D}"/>
              </a:ext>
            </a:extLst>
          </p:cNvPr>
          <p:cNvSpPr txBox="1"/>
          <p:nvPr/>
        </p:nvSpPr>
        <p:spPr>
          <a:xfrm>
            <a:off x="3592440" y="6187688"/>
            <a:ext cx="7770269" cy="276999"/>
          </a:xfrm>
          <a:prstGeom prst="rect">
            <a:avLst/>
          </a:prstGeom>
          <a:noFill/>
        </p:spPr>
        <p:txBody>
          <a:bodyPr wrap="none" rtlCol="0">
            <a:spAutoFit/>
          </a:bodyPr>
          <a:lstStyle/>
          <a:p>
            <a:r>
              <a:rPr lang="en-US" sz="1200">
                <a:latin typeface="Calibri" panose="020F0502020204030204" pitchFamily="34" charset="0"/>
                <a:cs typeface="Calibri" panose="020F0502020204030204" pitchFamily="34" charset="0"/>
                <a:hlinkClick r:id="rId4"/>
              </a:rPr>
              <a:t>http://s3.amazonaws.com/illustrativemathematics/attachments/000/008/748/original/public_task_461.pdf?1462392408</a:t>
            </a:r>
            <a:r>
              <a:rPr lang="en-US" sz="12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21536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A7DAF5-2741-8F40-9253-656BD562AD46}"/>
              </a:ext>
            </a:extLst>
          </p:cNvPr>
          <p:cNvSpPr>
            <a:spLocks noGrp="1"/>
          </p:cNvSpPr>
          <p:nvPr>
            <p:ph type="title"/>
          </p:nvPr>
        </p:nvSpPr>
        <p:spPr>
          <a:xfrm>
            <a:off x="916518" y="871778"/>
            <a:ext cx="10966449" cy="553998"/>
          </a:xfrm>
        </p:spPr>
        <p:txBody>
          <a:bodyPr/>
          <a:lstStyle/>
          <a:p>
            <a:r>
              <a:rPr lang="en-US"/>
              <a:t>Questions “Game”</a:t>
            </a:r>
          </a:p>
        </p:txBody>
      </p:sp>
      <p:sp>
        <p:nvSpPr>
          <p:cNvPr id="6" name="Content Placeholder 5">
            <a:extLst>
              <a:ext uri="{FF2B5EF4-FFF2-40B4-BE49-F238E27FC236}">
                <a16:creationId xmlns:a16="http://schemas.microsoft.com/office/drawing/2014/main" id="{4449F4BD-B6E3-2540-997E-C74D710C78B0}"/>
              </a:ext>
            </a:extLst>
          </p:cNvPr>
          <p:cNvSpPr>
            <a:spLocks noGrp="1"/>
          </p:cNvSpPr>
          <p:nvPr>
            <p:ph sz="quarter" idx="12"/>
          </p:nvPr>
        </p:nvSpPr>
        <p:spPr/>
        <p:txBody>
          <a:bodyPr>
            <a:normAutofit fontScale="92500" lnSpcReduction="20000"/>
          </a:bodyPr>
          <a:lstStyle/>
          <a:p>
            <a:r>
              <a:rPr lang="en-US"/>
              <a:t>Create small groups (three to four participants)</a:t>
            </a:r>
          </a:p>
          <a:p>
            <a:r>
              <a:rPr lang="en-US"/>
              <a:t>Assign roles:</a:t>
            </a:r>
          </a:p>
          <a:p>
            <a:pPr lvl="1"/>
            <a:r>
              <a:rPr lang="en-US"/>
              <a:t>Teacher</a:t>
            </a:r>
          </a:p>
          <a:p>
            <a:pPr lvl="1"/>
            <a:r>
              <a:rPr lang="en-US"/>
              <a:t>Student (stays on task)</a:t>
            </a:r>
          </a:p>
          <a:p>
            <a:pPr lvl="1"/>
            <a:r>
              <a:rPr lang="en-US"/>
              <a:t>Student (strayer)</a:t>
            </a:r>
          </a:p>
          <a:p>
            <a:pPr lvl="1"/>
            <a:r>
              <a:rPr lang="en-US"/>
              <a:t>Student (strayer) </a:t>
            </a:r>
          </a:p>
          <a:p>
            <a:r>
              <a:rPr lang="en-US"/>
              <a:t>Teacher reads the task, and students solve. </a:t>
            </a:r>
          </a:p>
          <a:p>
            <a:pPr lvl="1"/>
            <a:r>
              <a:rPr lang="en-US"/>
              <a:t>Can solve as themselves or solve as a student might solve</a:t>
            </a:r>
          </a:p>
        </p:txBody>
      </p:sp>
      <p:sp>
        <p:nvSpPr>
          <p:cNvPr id="7" name="Content Placeholder 6">
            <a:extLst>
              <a:ext uri="{FF2B5EF4-FFF2-40B4-BE49-F238E27FC236}">
                <a16:creationId xmlns:a16="http://schemas.microsoft.com/office/drawing/2014/main" id="{2692BFBC-AE9E-D04B-9AA9-C2DF42770035}"/>
              </a:ext>
            </a:extLst>
          </p:cNvPr>
          <p:cNvSpPr>
            <a:spLocks noGrp="1"/>
          </p:cNvSpPr>
          <p:nvPr>
            <p:ph sz="quarter" idx="13"/>
          </p:nvPr>
        </p:nvSpPr>
        <p:spPr/>
        <p:txBody>
          <a:bodyPr>
            <a:normAutofit fontScale="92500" lnSpcReduction="10000"/>
          </a:bodyPr>
          <a:lstStyle/>
          <a:p>
            <a:r>
              <a:rPr lang="en-US"/>
              <a:t>Teacher begins to ask questions.</a:t>
            </a:r>
          </a:p>
          <a:p>
            <a:r>
              <a:rPr lang="en-US"/>
              <a:t>Students answer the problem.</a:t>
            </a:r>
          </a:p>
          <a:p>
            <a:r>
              <a:rPr lang="en-US"/>
              <a:t>Stayers answer the questions as student who struggles might answer, meaning they do not always understand or try to “close off” the questions.</a:t>
            </a:r>
          </a:p>
          <a:p>
            <a:r>
              <a:rPr lang="en-US"/>
              <a:t>Teacher continues to ask questions, apply scaffolds, and asks questions that lead to better understanding and bring the stayers back into the conversation.</a:t>
            </a:r>
          </a:p>
        </p:txBody>
      </p:sp>
    </p:spTree>
    <p:extLst>
      <p:ext uri="{BB962C8B-B14F-4D97-AF65-F5344CB8AC3E}">
        <p14:creationId xmlns:p14="http://schemas.microsoft.com/office/powerpoint/2010/main" val="2914294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F3A4-E532-1641-8630-CCA562F97D88}"/>
              </a:ext>
            </a:extLst>
          </p:cNvPr>
          <p:cNvSpPr>
            <a:spLocks noGrp="1"/>
          </p:cNvSpPr>
          <p:nvPr>
            <p:ph type="title"/>
          </p:nvPr>
        </p:nvSpPr>
        <p:spPr>
          <a:xfrm>
            <a:off x="929218" y="871780"/>
            <a:ext cx="10966450" cy="553998"/>
          </a:xfrm>
        </p:spPr>
        <p:txBody>
          <a:bodyPr/>
          <a:lstStyle/>
          <a:p>
            <a:r>
              <a:rPr lang="en-US"/>
              <a:t>Question 1</a:t>
            </a:r>
          </a:p>
        </p:txBody>
      </p:sp>
      <p:pic>
        <p:nvPicPr>
          <p:cNvPr id="7" name="Content Placeholder 6">
            <a:extLst>
              <a:ext uri="{FF2B5EF4-FFF2-40B4-BE49-F238E27FC236}">
                <a16:creationId xmlns:a16="http://schemas.microsoft.com/office/drawing/2014/main" id="{18EB7C2C-D61B-D640-9997-DEAAC2BB53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3869" y="1608138"/>
            <a:ext cx="6950688" cy="4725987"/>
          </a:xfrm>
        </p:spPr>
      </p:pic>
    </p:spTree>
    <p:extLst>
      <p:ext uri="{BB962C8B-B14F-4D97-AF65-F5344CB8AC3E}">
        <p14:creationId xmlns:p14="http://schemas.microsoft.com/office/powerpoint/2010/main" val="1903910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6F5EA-BADC-3148-AD48-AC48A2483A12}"/>
              </a:ext>
            </a:extLst>
          </p:cNvPr>
          <p:cNvSpPr>
            <a:spLocks noGrp="1"/>
          </p:cNvSpPr>
          <p:nvPr>
            <p:ph type="title"/>
          </p:nvPr>
        </p:nvSpPr>
        <p:spPr>
          <a:xfrm>
            <a:off x="916518" y="871778"/>
            <a:ext cx="10966449" cy="553998"/>
          </a:xfrm>
        </p:spPr>
        <p:txBody>
          <a:bodyPr/>
          <a:lstStyle/>
          <a:p>
            <a:r>
              <a:rPr lang="en-US"/>
              <a:t>Question 2</a:t>
            </a:r>
          </a:p>
        </p:txBody>
      </p:sp>
      <p:pic>
        <p:nvPicPr>
          <p:cNvPr id="10" name="Content Placeholder 9">
            <a:extLst>
              <a:ext uri="{FF2B5EF4-FFF2-40B4-BE49-F238E27FC236}">
                <a16:creationId xmlns:a16="http://schemas.microsoft.com/office/drawing/2014/main" id="{4DEDCDEC-B953-2A46-9687-4E7F52EFBC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3025" y="1574800"/>
            <a:ext cx="8886575" cy="4821669"/>
          </a:xfrm>
        </p:spPr>
      </p:pic>
    </p:spTree>
    <p:extLst>
      <p:ext uri="{BB962C8B-B14F-4D97-AF65-F5344CB8AC3E}">
        <p14:creationId xmlns:p14="http://schemas.microsoft.com/office/powerpoint/2010/main" val="395056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962A7-320C-BD4A-BD38-EB9B8E99876F}"/>
              </a:ext>
            </a:extLst>
          </p:cNvPr>
          <p:cNvSpPr>
            <a:spLocks noGrp="1"/>
          </p:cNvSpPr>
          <p:nvPr>
            <p:ph type="title"/>
          </p:nvPr>
        </p:nvSpPr>
        <p:spPr>
          <a:xfrm>
            <a:off x="916518" y="871041"/>
            <a:ext cx="10966449" cy="553998"/>
          </a:xfrm>
        </p:spPr>
        <p:txBody>
          <a:bodyPr/>
          <a:lstStyle/>
          <a:p>
            <a:r>
              <a:rPr lang="en-US"/>
              <a:t>Question 3</a:t>
            </a:r>
          </a:p>
        </p:txBody>
      </p:sp>
      <p:pic>
        <p:nvPicPr>
          <p:cNvPr id="6" name="Content Placeholder 5">
            <a:extLst>
              <a:ext uri="{FF2B5EF4-FFF2-40B4-BE49-F238E27FC236}">
                <a16:creationId xmlns:a16="http://schemas.microsoft.com/office/drawing/2014/main" id="{25369F10-2DBD-CF40-BDBC-91D8A7D9A42D}"/>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23247" y="1626717"/>
            <a:ext cx="8711453" cy="4745146"/>
          </a:xfrm>
        </p:spPr>
      </p:pic>
    </p:spTree>
    <p:extLst>
      <p:ext uri="{BB962C8B-B14F-4D97-AF65-F5344CB8AC3E}">
        <p14:creationId xmlns:p14="http://schemas.microsoft.com/office/powerpoint/2010/main" val="615943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3BD4-C19D-334C-9A89-E88DA1640247}"/>
              </a:ext>
            </a:extLst>
          </p:cNvPr>
          <p:cNvSpPr>
            <a:spLocks noGrp="1"/>
          </p:cNvSpPr>
          <p:nvPr>
            <p:ph type="title"/>
          </p:nvPr>
        </p:nvSpPr>
        <p:spPr>
          <a:xfrm>
            <a:off x="916518" y="871041"/>
            <a:ext cx="10966449" cy="553998"/>
          </a:xfrm>
        </p:spPr>
        <p:txBody>
          <a:bodyPr/>
          <a:lstStyle/>
          <a:p>
            <a:r>
              <a:rPr lang="en-US"/>
              <a:t>Question 4</a:t>
            </a:r>
          </a:p>
        </p:txBody>
      </p:sp>
      <p:pic>
        <p:nvPicPr>
          <p:cNvPr id="6" name="Content Placeholder 5">
            <a:extLst>
              <a:ext uri="{FF2B5EF4-FFF2-40B4-BE49-F238E27FC236}">
                <a16:creationId xmlns:a16="http://schemas.microsoft.com/office/drawing/2014/main" id="{A2CEFC1E-BF57-2F4F-9F5E-DF779BAFFDAC}"/>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258652" y="660350"/>
            <a:ext cx="7355559" cy="5794238"/>
          </a:xfrm>
        </p:spPr>
      </p:pic>
    </p:spTree>
    <p:extLst>
      <p:ext uri="{BB962C8B-B14F-4D97-AF65-F5344CB8AC3E}">
        <p14:creationId xmlns:p14="http://schemas.microsoft.com/office/powerpoint/2010/main" val="162740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3E9F8-DABA-204B-8EBB-E69A908CD737}"/>
              </a:ext>
            </a:extLst>
          </p:cNvPr>
          <p:cNvSpPr>
            <a:spLocks noGrp="1"/>
          </p:cNvSpPr>
          <p:nvPr>
            <p:ph type="title"/>
          </p:nvPr>
        </p:nvSpPr>
        <p:spPr>
          <a:xfrm>
            <a:off x="916518" y="871041"/>
            <a:ext cx="10966449" cy="553998"/>
          </a:xfrm>
        </p:spPr>
        <p:txBody>
          <a:bodyPr/>
          <a:lstStyle/>
          <a:p>
            <a:r>
              <a:rPr lang="en-US"/>
              <a:t>Question 5</a:t>
            </a:r>
          </a:p>
        </p:txBody>
      </p:sp>
      <p:pic>
        <p:nvPicPr>
          <p:cNvPr id="6" name="Content Placeholder 5">
            <a:extLst>
              <a:ext uri="{FF2B5EF4-FFF2-40B4-BE49-F238E27FC236}">
                <a16:creationId xmlns:a16="http://schemas.microsoft.com/office/drawing/2014/main" id="{9BCFFDC8-7BCF-4045-80F9-9BCA8727CCAE}"/>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907282" y="481977"/>
            <a:ext cx="5631165" cy="5894045"/>
          </a:xfrm>
        </p:spPr>
      </p:pic>
    </p:spTree>
    <p:extLst>
      <p:ext uri="{BB962C8B-B14F-4D97-AF65-F5344CB8AC3E}">
        <p14:creationId xmlns:p14="http://schemas.microsoft.com/office/powerpoint/2010/main" val="1681090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6EA6-0415-2B4F-AAF0-D56FB5C4BD01}"/>
              </a:ext>
            </a:extLst>
          </p:cNvPr>
          <p:cNvSpPr>
            <a:spLocks noGrp="1"/>
          </p:cNvSpPr>
          <p:nvPr>
            <p:ph type="title"/>
          </p:nvPr>
        </p:nvSpPr>
        <p:spPr/>
        <p:txBody>
          <a:bodyPr/>
          <a:lstStyle/>
          <a:p>
            <a:r>
              <a:rPr lang="en-US"/>
              <a:t>Questions and Assessments</a:t>
            </a:r>
          </a:p>
        </p:txBody>
      </p:sp>
      <p:sp>
        <p:nvSpPr>
          <p:cNvPr id="3" name="Content Placeholder 2">
            <a:extLst>
              <a:ext uri="{FF2B5EF4-FFF2-40B4-BE49-F238E27FC236}">
                <a16:creationId xmlns:a16="http://schemas.microsoft.com/office/drawing/2014/main" id="{488113BE-1BAC-6149-8AD7-8AEDC580B459}"/>
              </a:ext>
            </a:extLst>
          </p:cNvPr>
          <p:cNvSpPr>
            <a:spLocks noGrp="1"/>
          </p:cNvSpPr>
          <p:nvPr>
            <p:ph idx="1"/>
          </p:nvPr>
        </p:nvSpPr>
        <p:spPr/>
        <p:txBody>
          <a:bodyPr>
            <a:normAutofit/>
          </a:bodyPr>
          <a:lstStyle/>
          <a:p>
            <a:r>
              <a:rPr lang="en-US"/>
              <a:t>Consider the role of high-level questions in class as an ongoing assessment or process to gather data to support teaching and learning of mathematics.</a:t>
            </a:r>
          </a:p>
          <a:p>
            <a:r>
              <a:rPr lang="en-US"/>
              <a:t>NCTM defines the role of assessment for the following:</a:t>
            </a:r>
          </a:p>
          <a:p>
            <a:pPr lvl="1"/>
            <a:r>
              <a:rPr lang="en-US"/>
              <a:t>Monitoring student progress</a:t>
            </a:r>
          </a:p>
          <a:p>
            <a:pPr lvl="1"/>
            <a:r>
              <a:rPr lang="en-US"/>
              <a:t>Making instructional decisions to modify, scaffold, and differentiate learning </a:t>
            </a:r>
          </a:p>
          <a:p>
            <a:pPr lvl="1"/>
            <a:r>
              <a:rPr lang="en-US"/>
              <a:t>Evaluating student achievement to summarize student understanding</a:t>
            </a:r>
          </a:p>
          <a:p>
            <a:pPr lvl="1"/>
            <a:r>
              <a:rPr lang="en-US"/>
              <a:t>Evaluating programs to make instructional decisions</a:t>
            </a:r>
          </a:p>
          <a:p>
            <a:pPr marL="240030" lvl="1" indent="0" algn="r">
              <a:buNone/>
            </a:pPr>
            <a:r>
              <a:rPr lang="en-US" sz="1800">
                <a:solidFill>
                  <a:schemeClr val="tx1"/>
                </a:solidFill>
              </a:rPr>
              <a:t>(NCTM, 2014)</a:t>
            </a:r>
            <a:endParaRPr lang="en-US"/>
          </a:p>
        </p:txBody>
      </p:sp>
    </p:spTree>
    <p:extLst>
      <p:ext uri="{BB962C8B-B14F-4D97-AF65-F5344CB8AC3E}">
        <p14:creationId xmlns:p14="http://schemas.microsoft.com/office/powerpoint/2010/main" val="3221214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631D-5DB6-2145-8826-97CC80D68428}"/>
              </a:ext>
            </a:extLst>
          </p:cNvPr>
          <p:cNvSpPr>
            <a:spLocks noGrp="1"/>
          </p:cNvSpPr>
          <p:nvPr>
            <p:ph type="title"/>
          </p:nvPr>
        </p:nvSpPr>
        <p:spPr>
          <a:xfrm>
            <a:off x="916518" y="871041"/>
            <a:ext cx="10966449" cy="553998"/>
          </a:xfrm>
        </p:spPr>
        <p:txBody>
          <a:bodyPr/>
          <a:lstStyle/>
          <a:p>
            <a:r>
              <a:rPr lang="en-US"/>
              <a:t>Practice Task 1 and Discourse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269B547-C5FE-7242-AD50-2B25D2BD677D}"/>
                  </a:ext>
                </a:extLst>
              </p:cNvPr>
              <p:cNvSpPr>
                <a:spLocks noGrp="1"/>
              </p:cNvSpPr>
              <p:nvPr>
                <p:ph sz="quarter" idx="11"/>
              </p:nvPr>
            </p:nvSpPr>
            <p:spPr/>
            <p:txBody>
              <a:bodyPr/>
              <a:lstStyle/>
              <a:p>
                <a:pPr marL="0" indent="0" algn="ctr">
                  <a:buNone/>
                </a:pPr>
                <a:r>
                  <a:rPr lang="en-US" b="1"/>
                  <a:t>Steak costs $6.10 per pound. What would the cost be for a </a:t>
                </a:r>
                <a:br>
                  <a:rPr lang="en-US" b="1"/>
                </a:br>
                <a:r>
                  <a:rPr lang="en-US" b="1"/>
                  <a:t>steak that weighs 2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𝟓</m:t>
                        </m:r>
                      </m:den>
                    </m:f>
                  </m:oMath>
                </a14:m>
                <a:r>
                  <a:rPr lang="en-US" b="1"/>
                  <a:t> pounds?</a:t>
                </a:r>
              </a:p>
              <a:p>
                <a:r>
                  <a:rPr lang="en-US"/>
                  <a:t>BEFORE you solve, what is an estimate of the answer?</a:t>
                </a:r>
              </a:p>
              <a:p>
                <a:r>
                  <a:rPr lang="en-US"/>
                  <a:t>Solve.</a:t>
                </a:r>
              </a:p>
              <a:p>
                <a:r>
                  <a:rPr lang="en-US"/>
                  <a:t>How did you solve? </a:t>
                </a:r>
              </a:p>
            </p:txBody>
          </p:sp>
        </mc:Choice>
        <mc:Fallback>
          <p:sp>
            <p:nvSpPr>
              <p:cNvPr id="3" name="Content Placeholder 2">
                <a:extLst>
                  <a:ext uri="{FF2B5EF4-FFF2-40B4-BE49-F238E27FC236}">
                    <a16:creationId xmlns:a16="http://schemas.microsoft.com/office/drawing/2014/main" id="{C269B547-C5FE-7242-AD50-2B25D2BD677D}"/>
                  </a:ext>
                </a:extLst>
              </p:cNvPr>
              <p:cNvSpPr>
                <a:spLocks noGrp="1" noRot="1" noChangeAspect="1" noMove="1" noResize="1" noEditPoints="1" noAdjustHandles="1" noChangeArrowheads="1" noChangeShapeType="1" noTextEdit="1"/>
              </p:cNvSpPr>
              <p:nvPr>
                <p:ph sz="quarter" idx="11"/>
              </p:nvPr>
            </p:nvSpPr>
            <p:spPr>
              <a:blipFill>
                <a:blip r:embed="rId3"/>
                <a:stretch>
                  <a:fillRect l="-1668" t="-779"/>
                </a:stretch>
              </a:blipFill>
            </p:spPr>
            <p:txBody>
              <a:bodyPr/>
              <a:lstStyle/>
              <a:p>
                <a:r>
                  <a:rPr lang="en-US">
                    <a:noFill/>
                  </a:rPr>
                  <a:t> </a:t>
                </a:r>
              </a:p>
            </p:txBody>
          </p:sp>
        </mc:Fallback>
      </mc:AlternateContent>
    </p:spTree>
    <p:extLst>
      <p:ext uri="{BB962C8B-B14F-4D97-AF65-F5344CB8AC3E}">
        <p14:creationId xmlns:p14="http://schemas.microsoft.com/office/powerpoint/2010/main" val="3102125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E266-B773-7142-BCFE-3FDB156F88F6}"/>
              </a:ext>
            </a:extLst>
          </p:cNvPr>
          <p:cNvSpPr>
            <a:spLocks noGrp="1"/>
          </p:cNvSpPr>
          <p:nvPr>
            <p:ph type="title"/>
          </p:nvPr>
        </p:nvSpPr>
        <p:spPr/>
        <p:txBody>
          <a:bodyPr/>
          <a:lstStyle/>
          <a:p>
            <a:r>
              <a:rPr lang="en-US"/>
              <a:t>Student Answers: Steak Problem</a:t>
            </a:r>
          </a:p>
        </p:txBody>
      </p:sp>
      <p:sp>
        <p:nvSpPr>
          <p:cNvPr id="3" name="Content Placeholder 2">
            <a:extLst>
              <a:ext uri="{FF2B5EF4-FFF2-40B4-BE49-F238E27FC236}">
                <a16:creationId xmlns:a16="http://schemas.microsoft.com/office/drawing/2014/main" id="{89B6D052-188F-974D-89B5-512453823F67}"/>
              </a:ext>
            </a:extLst>
          </p:cNvPr>
          <p:cNvSpPr>
            <a:spLocks noGrp="1"/>
          </p:cNvSpPr>
          <p:nvPr>
            <p:ph idx="1"/>
          </p:nvPr>
        </p:nvSpPr>
        <p:spPr/>
        <p:txBody>
          <a:bodyPr/>
          <a:lstStyle/>
          <a:p>
            <a:r>
              <a:rPr lang="en-US"/>
              <a:t>Check out each worked solution. Which solution do you agree with and why? </a:t>
            </a:r>
          </a:p>
          <a:p>
            <a:r>
              <a:rPr lang="en-US"/>
              <a:t>What follow-up questions would you add?</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859946A-2750-FF46-B8E5-D6A9852FFA28}"/>
                  </a:ext>
                </a:extLst>
              </p:cNvPr>
              <p:cNvSpPr txBox="1"/>
              <p:nvPr/>
            </p:nvSpPr>
            <p:spPr>
              <a:xfrm>
                <a:off x="817266" y="3672113"/>
                <a:ext cx="2772228" cy="2068387"/>
              </a:xfrm>
              <a:prstGeom prst="rect">
                <a:avLst/>
              </a:prstGeom>
              <a:noFill/>
            </p:spPr>
            <p:txBody>
              <a:bodyPr wrap="square" rtlCol="0">
                <a:spAutoFit/>
              </a:bodyPr>
              <a:lstStyle/>
              <a:p>
                <a:r>
                  <a:rPr lang="en-US" sz="2000" b="1">
                    <a:latin typeface="Calibri" panose="020F0502020204030204" pitchFamily="34" charset="0"/>
                    <a:cs typeface="Calibri" panose="020F0502020204030204" pitchFamily="34" charset="0"/>
                  </a:rPr>
                  <a:t>Student 1:</a:t>
                </a:r>
              </a:p>
              <a:p>
                <a:r>
                  <a:rPr lang="en-US" sz="2000">
                    <a:latin typeface="Calibri" panose="020F0502020204030204" pitchFamily="34" charset="0"/>
                    <a:cs typeface="Calibri" panose="020F0502020204030204" pitchFamily="34" charset="0"/>
                  </a:rPr>
                  <a:t>6 x 2 = 12 + .2 = 12.20</a:t>
                </a:r>
              </a:p>
              <a:p>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2 x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5</m:t>
                        </m:r>
                      </m:den>
                    </m:f>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10</m:t>
                        </m:r>
                      </m:den>
                    </m:f>
                    <m:r>
                      <a:rPr lang="en-US" sz="2000" b="0" i="1" smtClean="0">
                        <a:latin typeface="Cambria Math" panose="02040503050406030204" pitchFamily="18" charset="0"/>
                      </a:rPr>
                      <m:t> </m:t>
                    </m:r>
                  </m:oMath>
                </a14:m>
                <a:endParaRPr lang="en-US" sz="2000" b="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12.20 + .6 = $12.80</a:t>
                </a:r>
              </a:p>
            </p:txBody>
          </p:sp>
        </mc:Choice>
        <mc:Fallback>
          <p:sp>
            <p:nvSpPr>
              <p:cNvPr id="5" name="TextBox 4">
                <a:extLst>
                  <a:ext uri="{FF2B5EF4-FFF2-40B4-BE49-F238E27FC236}">
                    <a16:creationId xmlns:a16="http://schemas.microsoft.com/office/drawing/2014/main" id="{D859946A-2750-FF46-B8E5-D6A9852FFA28}"/>
                  </a:ext>
                </a:extLst>
              </p:cNvPr>
              <p:cNvSpPr txBox="1">
                <a:spLocks noRot="1" noChangeAspect="1" noMove="1" noResize="1" noEditPoints="1" noAdjustHandles="1" noChangeArrowheads="1" noChangeShapeType="1" noTextEdit="1"/>
              </p:cNvSpPr>
              <p:nvPr/>
            </p:nvSpPr>
            <p:spPr>
              <a:xfrm>
                <a:off x="817266" y="3672113"/>
                <a:ext cx="2772228" cy="2068387"/>
              </a:xfrm>
              <a:prstGeom prst="rect">
                <a:avLst/>
              </a:prstGeom>
              <a:blipFill>
                <a:blip r:embed="rId3"/>
                <a:stretch>
                  <a:fillRect l="-2198" t="-1471" b="-4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F97544C-9432-2C40-8786-25ACE652A135}"/>
                  </a:ext>
                </a:extLst>
              </p:cNvPr>
              <p:cNvSpPr txBox="1"/>
              <p:nvPr/>
            </p:nvSpPr>
            <p:spPr>
              <a:xfrm>
                <a:off x="4404365" y="3674903"/>
                <a:ext cx="2772228" cy="1452834"/>
              </a:xfrm>
              <a:prstGeom prst="rect">
                <a:avLst/>
              </a:prstGeom>
              <a:noFill/>
            </p:spPr>
            <p:txBody>
              <a:bodyPr wrap="square" rtlCol="0">
                <a:spAutoFit/>
              </a:bodyPr>
              <a:lstStyle/>
              <a:p>
                <a:r>
                  <a:rPr lang="en-US" sz="2000" b="1">
                    <a:latin typeface="Calibri" panose="020F0502020204030204" pitchFamily="34" charset="0"/>
                    <a:cs typeface="Calibri" panose="020F0502020204030204" pitchFamily="34" charset="0"/>
                  </a:rPr>
                  <a:t>Student 2:</a:t>
                </a:r>
              </a:p>
              <a:p>
                <a:r>
                  <a:rPr lang="en-US" sz="2000">
                    <a:latin typeface="Calibri" panose="020F0502020204030204" pitchFamily="34" charset="0"/>
                    <a:cs typeface="Calibri" panose="020F0502020204030204" pitchFamily="34" charset="0"/>
                  </a:rPr>
                  <a:t>6.10 x 2.60 = $15.86</a:t>
                </a:r>
              </a:p>
              <a:p>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3/5 = .60 so 2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3</m:t>
                        </m:r>
                      </m:num>
                      <m:den>
                        <m:r>
                          <a:rPr lang="en-US" sz="2000" i="1">
                            <a:latin typeface="Cambria Math" panose="02040503050406030204" pitchFamily="18" charset="0"/>
                          </a:rPr>
                          <m:t>5</m:t>
                        </m:r>
                      </m:den>
                    </m:f>
                  </m:oMath>
                </a14:m>
                <a:r>
                  <a:rPr lang="en-US" sz="2000">
                    <a:latin typeface="Calibri" panose="020F0502020204030204" pitchFamily="34" charset="0"/>
                    <a:cs typeface="Calibri" panose="020F0502020204030204" pitchFamily="34" charset="0"/>
                  </a:rPr>
                  <a:t> = 2.60</a:t>
                </a:r>
              </a:p>
            </p:txBody>
          </p:sp>
        </mc:Choice>
        <mc:Fallback>
          <p:sp>
            <p:nvSpPr>
              <p:cNvPr id="6" name="TextBox 5">
                <a:extLst>
                  <a:ext uri="{FF2B5EF4-FFF2-40B4-BE49-F238E27FC236}">
                    <a16:creationId xmlns:a16="http://schemas.microsoft.com/office/drawing/2014/main" id="{AF97544C-9432-2C40-8786-25ACE652A135}"/>
                  </a:ext>
                </a:extLst>
              </p:cNvPr>
              <p:cNvSpPr txBox="1">
                <a:spLocks noRot="1" noChangeAspect="1" noMove="1" noResize="1" noEditPoints="1" noAdjustHandles="1" noChangeArrowheads="1" noChangeShapeType="1" noTextEdit="1"/>
              </p:cNvSpPr>
              <p:nvPr/>
            </p:nvSpPr>
            <p:spPr>
              <a:xfrm>
                <a:off x="4404365" y="3674903"/>
                <a:ext cx="2772228" cy="1452834"/>
              </a:xfrm>
              <a:prstGeom prst="rect">
                <a:avLst/>
              </a:prstGeom>
              <a:blipFill>
                <a:blip r:embed="rId4"/>
                <a:stretch>
                  <a:fillRect l="-2423" t="-2521" b="-25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5B901AC-B75E-874A-8B0C-0DA323E775C3}"/>
                  </a:ext>
                </a:extLst>
              </p:cNvPr>
              <p:cNvSpPr txBox="1"/>
              <p:nvPr/>
            </p:nvSpPr>
            <p:spPr>
              <a:xfrm>
                <a:off x="7991464" y="3672113"/>
                <a:ext cx="3283833" cy="837280"/>
              </a:xfrm>
              <a:prstGeom prst="rect">
                <a:avLst/>
              </a:prstGeom>
              <a:noFill/>
            </p:spPr>
            <p:txBody>
              <a:bodyPr wrap="square" rtlCol="0">
                <a:spAutoFit/>
              </a:bodyPr>
              <a:lstStyle/>
              <a:p>
                <a:r>
                  <a:rPr lang="en-US" sz="2000" b="1">
                    <a:latin typeface="Calibri" panose="020F0502020204030204" pitchFamily="34" charset="0"/>
                    <a:cs typeface="Calibri" panose="020F0502020204030204" pitchFamily="34" charset="0"/>
                  </a:rPr>
                  <a:t>Student 3:</a:t>
                </a:r>
              </a:p>
              <a:p>
                <a:r>
                  <a:rPr lang="en-US" sz="2000">
                    <a:latin typeface="Calibri" panose="020F0502020204030204" pitchFamily="34" charset="0"/>
                    <a:cs typeface="Calibri" panose="020F0502020204030204" pitchFamily="34" charset="0"/>
                  </a:rPr>
                  <a:t>6</a:t>
                </a:r>
                <a14:m>
                  <m:oMath xmlns:m="http://schemas.openxmlformats.org/officeDocument/2006/math">
                    <m:r>
                      <a:rPr lang="en-US" sz="2000" b="0" i="0" smtClean="0">
                        <a:latin typeface="Cambria Math" panose="02040503050406030204" pitchFamily="18" charset="0"/>
                      </a:rPr>
                      <m:t> </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10</m:t>
                        </m:r>
                      </m:den>
                    </m:f>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61</m:t>
                        </m:r>
                      </m:num>
                      <m:den>
                        <m:r>
                          <a:rPr lang="en-US" sz="2000" b="0" i="1" smtClean="0">
                            <a:latin typeface="Cambria Math" panose="02040503050406030204" pitchFamily="18" charset="0"/>
                          </a:rPr>
                          <m:t>10</m:t>
                        </m:r>
                      </m:den>
                    </m:f>
                  </m:oMath>
                </a14:m>
                <a:r>
                  <a:rPr lang="en-US" sz="2000">
                    <a:latin typeface="Calibri" panose="020F0502020204030204" pitchFamily="34" charset="0"/>
                    <a:cs typeface="Calibri" panose="020F0502020204030204" pitchFamily="34" charset="0"/>
                  </a:rPr>
                  <a:t> x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13</m:t>
                        </m:r>
                      </m:num>
                      <m:den>
                        <m:r>
                          <a:rPr lang="en-US" sz="2000" b="0" i="1" smtClean="0">
                            <a:latin typeface="Cambria Math" panose="02040503050406030204" pitchFamily="18" charset="0"/>
                          </a:rPr>
                          <m:t>5</m:t>
                        </m:r>
                      </m:den>
                    </m:f>
                  </m:oMath>
                </a14:m>
                <a:r>
                  <a:rPr lang="en-US" sz="2000">
                    <a:latin typeface="Calibri" panose="020F0502020204030204" pitchFamily="34" charset="0"/>
                    <a:cs typeface="Calibri" panose="020F0502020204030204" pitchFamily="34" charset="0"/>
                  </a:rPr>
                  <a:t>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793</m:t>
                        </m:r>
                      </m:num>
                      <m:den>
                        <m:r>
                          <a:rPr lang="en-US" sz="2000" b="0" i="1" smtClean="0">
                            <a:latin typeface="Cambria Math" panose="02040503050406030204" pitchFamily="18" charset="0"/>
                          </a:rPr>
                          <m:t>50</m:t>
                        </m:r>
                      </m:den>
                    </m:f>
                    <m:r>
                      <a:rPr lang="en-US" sz="2000" b="0" i="1" smtClean="0">
                        <a:latin typeface="Cambria Math" panose="02040503050406030204" pitchFamily="18" charset="0"/>
                      </a:rPr>
                      <m:t>=15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43</m:t>
                        </m:r>
                      </m:num>
                      <m:den>
                        <m:r>
                          <a:rPr lang="en-US" sz="2000" b="0" i="1" smtClean="0">
                            <a:latin typeface="Cambria Math" panose="02040503050406030204" pitchFamily="18" charset="0"/>
                          </a:rPr>
                          <m:t>50</m:t>
                        </m:r>
                      </m:den>
                    </m:f>
                  </m:oMath>
                </a14:m>
                <a:endParaRPr lang="en-US" sz="2000">
                  <a:latin typeface="Calibri" panose="020F0502020204030204" pitchFamily="34" charset="0"/>
                  <a:cs typeface="Calibri" panose="020F0502020204030204" pitchFamily="34" charset="0"/>
                </a:endParaRPr>
              </a:p>
            </p:txBody>
          </p:sp>
        </mc:Choice>
        <mc:Fallback>
          <p:sp>
            <p:nvSpPr>
              <p:cNvPr id="7" name="TextBox 6">
                <a:extLst>
                  <a:ext uri="{FF2B5EF4-FFF2-40B4-BE49-F238E27FC236}">
                    <a16:creationId xmlns:a16="http://schemas.microsoft.com/office/drawing/2014/main" id="{E5B901AC-B75E-874A-8B0C-0DA323E775C3}"/>
                  </a:ext>
                </a:extLst>
              </p:cNvPr>
              <p:cNvSpPr txBox="1">
                <a:spLocks noRot="1" noChangeAspect="1" noMove="1" noResize="1" noEditPoints="1" noAdjustHandles="1" noChangeArrowheads="1" noChangeShapeType="1" noTextEdit="1"/>
              </p:cNvSpPr>
              <p:nvPr/>
            </p:nvSpPr>
            <p:spPr>
              <a:xfrm>
                <a:off x="7991464" y="3672113"/>
                <a:ext cx="3283833" cy="837280"/>
              </a:xfrm>
              <a:prstGeom prst="rect">
                <a:avLst/>
              </a:prstGeom>
              <a:blipFill>
                <a:blip r:embed="rId5"/>
                <a:stretch>
                  <a:fillRect l="-2041" t="-3623" b="-4348"/>
                </a:stretch>
              </a:blipFill>
            </p:spPr>
            <p:txBody>
              <a:bodyPr/>
              <a:lstStyle/>
              <a:p>
                <a:r>
                  <a:rPr lang="en-US">
                    <a:noFill/>
                  </a:rPr>
                  <a:t> </a:t>
                </a:r>
              </a:p>
            </p:txBody>
          </p:sp>
        </mc:Fallback>
      </mc:AlternateContent>
    </p:spTree>
    <p:extLst>
      <p:ext uri="{BB962C8B-B14F-4D97-AF65-F5344CB8AC3E}">
        <p14:creationId xmlns:p14="http://schemas.microsoft.com/office/powerpoint/2010/main" val="423195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C7FB-53B0-2C4F-8F10-2475391B8C2A}"/>
              </a:ext>
            </a:extLst>
          </p:cNvPr>
          <p:cNvSpPr>
            <a:spLocks noGrp="1"/>
          </p:cNvSpPr>
          <p:nvPr>
            <p:ph type="title"/>
          </p:nvPr>
        </p:nvSpPr>
        <p:spPr>
          <a:xfrm>
            <a:off x="916518" y="266980"/>
            <a:ext cx="10966449" cy="1107996"/>
          </a:xfrm>
        </p:spPr>
        <p:txBody>
          <a:bodyPr/>
          <a:lstStyle/>
          <a:p>
            <a:r>
              <a:rPr lang="en-US"/>
              <a:t>National Mathematics Trends: National Assessment of Educational Progress (NAEP) Grade 4</a:t>
            </a:r>
          </a:p>
        </p:txBody>
      </p:sp>
      <p:pic>
        <p:nvPicPr>
          <p:cNvPr id="4" name="Picture 3">
            <a:extLst>
              <a:ext uri="{FF2B5EF4-FFF2-40B4-BE49-F238E27FC236}">
                <a16:creationId xmlns:a16="http://schemas.microsoft.com/office/drawing/2014/main" id="{502E2FE7-6A90-4CD2-84B1-A0ECEBE6C0C6}"/>
              </a:ext>
            </a:extLst>
          </p:cNvPr>
          <p:cNvPicPr>
            <a:picLocks noChangeAspect="1"/>
          </p:cNvPicPr>
          <p:nvPr/>
        </p:nvPicPr>
        <p:blipFill>
          <a:blip r:embed="rId3"/>
          <a:stretch>
            <a:fillRect/>
          </a:stretch>
        </p:blipFill>
        <p:spPr>
          <a:xfrm>
            <a:off x="926144" y="1838786"/>
            <a:ext cx="10339712" cy="4279763"/>
          </a:xfrm>
          <a:prstGeom prst="rect">
            <a:avLst/>
          </a:prstGeom>
        </p:spPr>
      </p:pic>
    </p:spTree>
    <p:extLst>
      <p:ext uri="{BB962C8B-B14F-4D97-AF65-F5344CB8AC3E}">
        <p14:creationId xmlns:p14="http://schemas.microsoft.com/office/powerpoint/2010/main" val="2286126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AEF6-D6C6-9A4B-8F12-617A45F804D8}"/>
              </a:ext>
            </a:extLst>
          </p:cNvPr>
          <p:cNvSpPr>
            <a:spLocks noGrp="1"/>
          </p:cNvSpPr>
          <p:nvPr>
            <p:ph type="title"/>
          </p:nvPr>
        </p:nvSpPr>
        <p:spPr>
          <a:xfrm>
            <a:off x="916518" y="871041"/>
            <a:ext cx="10966449" cy="553998"/>
          </a:xfrm>
        </p:spPr>
        <p:txBody>
          <a:bodyPr/>
          <a:lstStyle/>
          <a:p>
            <a:r>
              <a:rPr lang="en-US"/>
              <a:t>Practice Task 2 and Discourse</a:t>
            </a:r>
          </a:p>
        </p:txBody>
      </p:sp>
      <p:sp>
        <p:nvSpPr>
          <p:cNvPr id="3" name="Content Placeholder 2">
            <a:extLst>
              <a:ext uri="{FF2B5EF4-FFF2-40B4-BE49-F238E27FC236}">
                <a16:creationId xmlns:a16="http://schemas.microsoft.com/office/drawing/2014/main" id="{DAC384C9-2698-4043-A570-8008C36E6E21}"/>
              </a:ext>
            </a:extLst>
          </p:cNvPr>
          <p:cNvSpPr>
            <a:spLocks noGrp="1"/>
          </p:cNvSpPr>
          <p:nvPr>
            <p:ph sz="quarter" idx="11"/>
          </p:nvPr>
        </p:nvSpPr>
        <p:spPr/>
        <p:txBody>
          <a:bodyPr/>
          <a:lstStyle/>
          <a:p>
            <a:pPr marL="0" indent="0">
              <a:lnSpc>
                <a:spcPct val="114000"/>
              </a:lnSpc>
              <a:buNone/>
            </a:pPr>
            <a:r>
              <a:rPr lang="en-US"/>
              <a:t>Melissa saves money for six weeks to buy a sweater. She records her weekly savings. She saves $2.50 for the first week. Each week, she saves $1.25 more than she saved the previous week. Complete the table to show how much Melissa saves each week.</a:t>
            </a:r>
          </a:p>
        </p:txBody>
      </p:sp>
      <p:graphicFrame>
        <p:nvGraphicFramePr>
          <p:cNvPr id="5" name="Table 5">
            <a:extLst>
              <a:ext uri="{FF2B5EF4-FFF2-40B4-BE49-F238E27FC236}">
                <a16:creationId xmlns:a16="http://schemas.microsoft.com/office/drawing/2014/main" id="{1859E097-EC75-1549-A6E6-C2C190704CB5}"/>
              </a:ext>
            </a:extLst>
          </p:cNvPr>
          <p:cNvGraphicFramePr>
            <a:graphicFrameLocks noGrp="1"/>
          </p:cNvGraphicFramePr>
          <p:nvPr>
            <p:extLst>
              <p:ext uri="{D42A27DB-BD31-4B8C-83A1-F6EECF244321}">
                <p14:modId xmlns:p14="http://schemas.microsoft.com/office/powerpoint/2010/main" val="2473024485"/>
              </p:ext>
            </p:extLst>
          </p:nvPr>
        </p:nvGraphicFramePr>
        <p:xfrm>
          <a:off x="3796270" y="3336016"/>
          <a:ext cx="4599460" cy="2595880"/>
        </p:xfrm>
        <a:graphic>
          <a:graphicData uri="http://schemas.openxmlformats.org/drawingml/2006/table">
            <a:tbl>
              <a:tblPr firstRow="1" bandRow="1">
                <a:tableStyleId>{5C22544A-7EE6-4342-B048-85BDC9FD1C3A}</a:tableStyleId>
              </a:tblPr>
              <a:tblGrid>
                <a:gridCol w="2299730">
                  <a:extLst>
                    <a:ext uri="{9D8B030D-6E8A-4147-A177-3AD203B41FA5}">
                      <a16:colId xmlns:a16="http://schemas.microsoft.com/office/drawing/2014/main" val="2517482665"/>
                    </a:ext>
                  </a:extLst>
                </a:gridCol>
                <a:gridCol w="2299730">
                  <a:extLst>
                    <a:ext uri="{9D8B030D-6E8A-4147-A177-3AD203B41FA5}">
                      <a16:colId xmlns:a16="http://schemas.microsoft.com/office/drawing/2014/main" val="16822886"/>
                    </a:ext>
                  </a:extLst>
                </a:gridCol>
              </a:tblGrid>
              <a:tr h="370840">
                <a:tc>
                  <a:txBody>
                    <a:bodyPr/>
                    <a:lstStyle/>
                    <a:p>
                      <a:pPr algn="ctr"/>
                      <a:r>
                        <a:rPr lang="en-US"/>
                        <a:t>Week</a:t>
                      </a:r>
                    </a:p>
                  </a:txBody>
                  <a:tcPr/>
                </a:tc>
                <a:tc>
                  <a:txBody>
                    <a:bodyPr/>
                    <a:lstStyle/>
                    <a:p>
                      <a:pPr algn="ctr"/>
                      <a:r>
                        <a:rPr lang="en-US"/>
                        <a:t>Money saved ($)</a:t>
                      </a:r>
                    </a:p>
                  </a:txBody>
                  <a:tcPr/>
                </a:tc>
                <a:extLst>
                  <a:ext uri="{0D108BD9-81ED-4DB2-BD59-A6C34878D82A}">
                    <a16:rowId xmlns:a16="http://schemas.microsoft.com/office/drawing/2014/main" val="1846821554"/>
                  </a:ext>
                </a:extLst>
              </a:tr>
              <a:tr h="370840">
                <a:tc>
                  <a:txBody>
                    <a:bodyPr/>
                    <a:lstStyle/>
                    <a:p>
                      <a:pPr algn="ctr"/>
                      <a:r>
                        <a:rPr lang="en-US"/>
                        <a:t>1</a:t>
                      </a:r>
                    </a:p>
                  </a:txBody>
                  <a:tcPr/>
                </a:tc>
                <a:tc>
                  <a:txBody>
                    <a:bodyPr/>
                    <a:lstStyle/>
                    <a:p>
                      <a:pPr algn="ctr"/>
                      <a:r>
                        <a:rPr lang="en-US"/>
                        <a:t>$2.50</a:t>
                      </a:r>
                    </a:p>
                  </a:txBody>
                  <a:tcPr/>
                </a:tc>
                <a:extLst>
                  <a:ext uri="{0D108BD9-81ED-4DB2-BD59-A6C34878D82A}">
                    <a16:rowId xmlns:a16="http://schemas.microsoft.com/office/drawing/2014/main" val="3632491963"/>
                  </a:ext>
                </a:extLst>
              </a:tr>
              <a:tr h="370840">
                <a:tc>
                  <a:txBody>
                    <a:bodyPr/>
                    <a:lstStyle/>
                    <a:p>
                      <a:pPr algn="ctr"/>
                      <a:r>
                        <a:rPr lang="en-US"/>
                        <a:t>2</a:t>
                      </a:r>
                    </a:p>
                  </a:txBody>
                  <a:tcPr/>
                </a:tc>
                <a:tc>
                  <a:txBody>
                    <a:bodyPr/>
                    <a:lstStyle/>
                    <a:p>
                      <a:pPr algn="ctr"/>
                      <a:endParaRPr lang="en-US"/>
                    </a:p>
                  </a:txBody>
                  <a:tcPr/>
                </a:tc>
                <a:extLst>
                  <a:ext uri="{0D108BD9-81ED-4DB2-BD59-A6C34878D82A}">
                    <a16:rowId xmlns:a16="http://schemas.microsoft.com/office/drawing/2014/main" val="20680456"/>
                  </a:ext>
                </a:extLst>
              </a:tr>
              <a:tr h="370840">
                <a:tc>
                  <a:txBody>
                    <a:bodyPr/>
                    <a:lstStyle/>
                    <a:p>
                      <a:pPr algn="ctr"/>
                      <a:r>
                        <a:rPr lang="en-US"/>
                        <a:t>3</a:t>
                      </a:r>
                    </a:p>
                  </a:txBody>
                  <a:tcPr/>
                </a:tc>
                <a:tc>
                  <a:txBody>
                    <a:bodyPr/>
                    <a:lstStyle/>
                    <a:p>
                      <a:pPr algn="ctr"/>
                      <a:endParaRPr lang="en-US"/>
                    </a:p>
                  </a:txBody>
                  <a:tcPr/>
                </a:tc>
                <a:extLst>
                  <a:ext uri="{0D108BD9-81ED-4DB2-BD59-A6C34878D82A}">
                    <a16:rowId xmlns:a16="http://schemas.microsoft.com/office/drawing/2014/main" val="166340191"/>
                  </a:ext>
                </a:extLst>
              </a:tr>
              <a:tr h="370840">
                <a:tc>
                  <a:txBody>
                    <a:bodyPr/>
                    <a:lstStyle/>
                    <a:p>
                      <a:pPr algn="ctr"/>
                      <a:r>
                        <a:rPr lang="en-US"/>
                        <a:t>4</a:t>
                      </a:r>
                    </a:p>
                  </a:txBody>
                  <a:tcPr/>
                </a:tc>
                <a:tc>
                  <a:txBody>
                    <a:bodyPr/>
                    <a:lstStyle/>
                    <a:p>
                      <a:pPr algn="ctr"/>
                      <a:endParaRPr lang="en-US"/>
                    </a:p>
                  </a:txBody>
                  <a:tcPr/>
                </a:tc>
                <a:extLst>
                  <a:ext uri="{0D108BD9-81ED-4DB2-BD59-A6C34878D82A}">
                    <a16:rowId xmlns:a16="http://schemas.microsoft.com/office/drawing/2014/main" val="1056082770"/>
                  </a:ext>
                </a:extLst>
              </a:tr>
              <a:tr h="370840">
                <a:tc>
                  <a:txBody>
                    <a:bodyPr/>
                    <a:lstStyle/>
                    <a:p>
                      <a:pPr algn="ctr"/>
                      <a:r>
                        <a:rPr lang="en-US"/>
                        <a:t>5</a:t>
                      </a:r>
                    </a:p>
                  </a:txBody>
                  <a:tcPr/>
                </a:tc>
                <a:tc>
                  <a:txBody>
                    <a:bodyPr/>
                    <a:lstStyle/>
                    <a:p>
                      <a:pPr algn="ctr"/>
                      <a:endParaRPr lang="en-US"/>
                    </a:p>
                  </a:txBody>
                  <a:tcPr/>
                </a:tc>
                <a:extLst>
                  <a:ext uri="{0D108BD9-81ED-4DB2-BD59-A6C34878D82A}">
                    <a16:rowId xmlns:a16="http://schemas.microsoft.com/office/drawing/2014/main" val="2432095965"/>
                  </a:ext>
                </a:extLst>
              </a:tr>
              <a:tr h="370840">
                <a:tc>
                  <a:txBody>
                    <a:bodyPr/>
                    <a:lstStyle/>
                    <a:p>
                      <a:pPr algn="ctr"/>
                      <a:r>
                        <a:rPr lang="en-US"/>
                        <a:t>6</a:t>
                      </a:r>
                    </a:p>
                  </a:txBody>
                  <a:tcPr/>
                </a:tc>
                <a:tc>
                  <a:txBody>
                    <a:bodyPr/>
                    <a:lstStyle/>
                    <a:p>
                      <a:pPr algn="ctr"/>
                      <a:endParaRPr lang="en-US"/>
                    </a:p>
                  </a:txBody>
                  <a:tcPr/>
                </a:tc>
                <a:extLst>
                  <a:ext uri="{0D108BD9-81ED-4DB2-BD59-A6C34878D82A}">
                    <a16:rowId xmlns:a16="http://schemas.microsoft.com/office/drawing/2014/main" val="52622050"/>
                  </a:ext>
                </a:extLst>
              </a:tr>
            </a:tbl>
          </a:graphicData>
        </a:graphic>
      </p:graphicFrame>
      <p:sp>
        <p:nvSpPr>
          <p:cNvPr id="6" name="Line Callout 1 (Border and Accent Bar) 5">
            <a:extLst>
              <a:ext uri="{FF2B5EF4-FFF2-40B4-BE49-F238E27FC236}">
                <a16:creationId xmlns:a16="http://schemas.microsoft.com/office/drawing/2014/main" id="{E0340BAF-8428-6C41-9828-E0F2FAFB5BC7}"/>
              </a:ext>
            </a:extLst>
          </p:cNvPr>
          <p:cNvSpPr/>
          <p:nvPr/>
        </p:nvSpPr>
        <p:spPr>
          <a:xfrm>
            <a:off x="9465276" y="3161421"/>
            <a:ext cx="2001794" cy="1779373"/>
          </a:xfrm>
          <a:prstGeom prst="accentBorderCallout1">
            <a:avLst>
              <a:gd name="adj1" fmla="val 18750"/>
              <a:gd name="adj2" fmla="val -8333"/>
              <a:gd name="adj3" fmla="val 93943"/>
              <a:gd name="adj4" fmla="val -5229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tx1"/>
                </a:solidFill>
              </a:rPr>
              <a:t>Before you solve, think about HOW you would solve. How would your students solve?</a:t>
            </a:r>
          </a:p>
        </p:txBody>
      </p:sp>
      <p:sp>
        <p:nvSpPr>
          <p:cNvPr id="7" name="TextBox 6">
            <a:extLst>
              <a:ext uri="{FF2B5EF4-FFF2-40B4-BE49-F238E27FC236}">
                <a16:creationId xmlns:a16="http://schemas.microsoft.com/office/drawing/2014/main" id="{57EA8FB6-63E2-CD40-B521-07C409886B22}"/>
              </a:ext>
            </a:extLst>
          </p:cNvPr>
          <p:cNvSpPr txBox="1"/>
          <p:nvPr/>
        </p:nvSpPr>
        <p:spPr>
          <a:xfrm>
            <a:off x="7769812" y="6098217"/>
            <a:ext cx="3390928" cy="369332"/>
          </a:xfrm>
          <a:prstGeom prst="rect">
            <a:avLst/>
          </a:prstGeom>
          <a:noFill/>
        </p:spPr>
        <p:txBody>
          <a:bodyPr wrap="none" rtlCol="0">
            <a:spAutoFit/>
          </a:bodyPr>
          <a:lstStyle/>
          <a:p>
            <a:r>
              <a:rPr lang="en-US">
                <a:latin typeface="Calibri" panose="020F0502020204030204" pitchFamily="34" charset="0"/>
                <a:cs typeface="Calibri" panose="020F0502020204030204" pitchFamily="34" charset="0"/>
              </a:rPr>
              <a:t>(NAEP, 2017 – 8M9 #7 M35553E1)</a:t>
            </a:r>
          </a:p>
        </p:txBody>
      </p:sp>
    </p:spTree>
    <p:extLst>
      <p:ext uri="{BB962C8B-B14F-4D97-AF65-F5344CB8AC3E}">
        <p14:creationId xmlns:p14="http://schemas.microsoft.com/office/powerpoint/2010/main" val="203904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1088-5619-3B47-BDE5-11FCE15293A1}"/>
              </a:ext>
            </a:extLst>
          </p:cNvPr>
          <p:cNvSpPr>
            <a:spLocks noGrp="1"/>
          </p:cNvSpPr>
          <p:nvPr>
            <p:ph type="title"/>
          </p:nvPr>
        </p:nvSpPr>
        <p:spPr/>
        <p:txBody>
          <a:bodyPr/>
          <a:lstStyle/>
          <a:p>
            <a:r>
              <a:rPr lang="en-US"/>
              <a:t>Student Answers: Money Saved</a:t>
            </a:r>
          </a:p>
        </p:txBody>
      </p:sp>
      <p:sp>
        <p:nvSpPr>
          <p:cNvPr id="3" name="Content Placeholder 2">
            <a:extLst>
              <a:ext uri="{FF2B5EF4-FFF2-40B4-BE49-F238E27FC236}">
                <a16:creationId xmlns:a16="http://schemas.microsoft.com/office/drawing/2014/main" id="{28B899E7-D685-FC48-B543-C6C437C122CE}"/>
              </a:ext>
            </a:extLst>
          </p:cNvPr>
          <p:cNvSpPr>
            <a:spLocks noGrp="1"/>
          </p:cNvSpPr>
          <p:nvPr>
            <p:ph idx="1"/>
          </p:nvPr>
        </p:nvSpPr>
        <p:spPr/>
        <p:txBody>
          <a:bodyPr/>
          <a:lstStyle/>
          <a:p>
            <a:r>
              <a:rPr lang="en-US"/>
              <a:t>Check out these solutions. Which solution do you agree with and why? </a:t>
            </a:r>
          </a:p>
          <a:p>
            <a:r>
              <a:rPr lang="en-US"/>
              <a:t>What follow-up questions would you ask of students?</a:t>
            </a:r>
          </a:p>
        </p:txBody>
      </p:sp>
      <p:sp>
        <p:nvSpPr>
          <p:cNvPr id="9" name="TextBox 8">
            <a:extLst>
              <a:ext uri="{FF2B5EF4-FFF2-40B4-BE49-F238E27FC236}">
                <a16:creationId xmlns:a16="http://schemas.microsoft.com/office/drawing/2014/main" id="{40F7D1CA-C71D-D947-AA46-377901E06A49}"/>
              </a:ext>
            </a:extLst>
          </p:cNvPr>
          <p:cNvSpPr txBox="1"/>
          <p:nvPr/>
        </p:nvSpPr>
        <p:spPr>
          <a:xfrm>
            <a:off x="1162063" y="3064933"/>
            <a:ext cx="1339662" cy="400110"/>
          </a:xfrm>
          <a:prstGeom prst="rect">
            <a:avLst/>
          </a:prstGeom>
          <a:noFill/>
        </p:spPr>
        <p:txBody>
          <a:bodyPr wrap="none" rtlCol="0">
            <a:spAutoFit/>
          </a:bodyPr>
          <a:lstStyle/>
          <a:p>
            <a:r>
              <a:rPr lang="en-US" sz="2000" b="1">
                <a:latin typeface="Calibri" panose="020F0502020204030204" pitchFamily="34" charset="0"/>
                <a:cs typeface="Calibri" panose="020F0502020204030204" pitchFamily="34" charset="0"/>
              </a:rPr>
              <a:t>Student 1: </a:t>
            </a:r>
          </a:p>
        </p:txBody>
      </p:sp>
      <p:graphicFrame>
        <p:nvGraphicFramePr>
          <p:cNvPr id="5" name="Table 5">
            <a:extLst>
              <a:ext uri="{FF2B5EF4-FFF2-40B4-BE49-F238E27FC236}">
                <a16:creationId xmlns:a16="http://schemas.microsoft.com/office/drawing/2014/main" id="{5E1E1097-76F3-F14E-9E4F-4CEC7E0EC149}"/>
              </a:ext>
            </a:extLst>
          </p:cNvPr>
          <p:cNvGraphicFramePr>
            <a:graphicFrameLocks noGrp="1"/>
          </p:cNvGraphicFramePr>
          <p:nvPr>
            <p:extLst>
              <p:ext uri="{D42A27DB-BD31-4B8C-83A1-F6EECF244321}">
                <p14:modId xmlns:p14="http://schemas.microsoft.com/office/powerpoint/2010/main" val="1202440684"/>
              </p:ext>
            </p:extLst>
          </p:nvPr>
        </p:nvGraphicFramePr>
        <p:xfrm>
          <a:off x="1162063" y="3429000"/>
          <a:ext cx="2990454" cy="2595880"/>
        </p:xfrm>
        <a:graphic>
          <a:graphicData uri="http://schemas.openxmlformats.org/drawingml/2006/table">
            <a:tbl>
              <a:tblPr firstRow="1" bandRow="1">
                <a:tableStyleId>{5C22544A-7EE6-4342-B048-85BDC9FD1C3A}</a:tableStyleId>
              </a:tblPr>
              <a:tblGrid>
                <a:gridCol w="1167828">
                  <a:extLst>
                    <a:ext uri="{9D8B030D-6E8A-4147-A177-3AD203B41FA5}">
                      <a16:colId xmlns:a16="http://schemas.microsoft.com/office/drawing/2014/main" val="2517482665"/>
                    </a:ext>
                  </a:extLst>
                </a:gridCol>
                <a:gridCol w="1822626">
                  <a:extLst>
                    <a:ext uri="{9D8B030D-6E8A-4147-A177-3AD203B41FA5}">
                      <a16:colId xmlns:a16="http://schemas.microsoft.com/office/drawing/2014/main" val="16822886"/>
                    </a:ext>
                  </a:extLst>
                </a:gridCol>
              </a:tblGrid>
              <a:tr h="370840">
                <a:tc>
                  <a:txBody>
                    <a:bodyPr/>
                    <a:lstStyle/>
                    <a:p>
                      <a:pPr algn="ctr"/>
                      <a:r>
                        <a:rPr lang="en-US">
                          <a:latin typeface="Calibri" panose="020F0502020204030204" pitchFamily="34" charset="0"/>
                          <a:cs typeface="Calibri" panose="020F0502020204030204" pitchFamily="34" charset="0"/>
                        </a:rPr>
                        <a:t>Week</a:t>
                      </a:r>
                    </a:p>
                  </a:txBody>
                  <a:tcPr/>
                </a:tc>
                <a:tc>
                  <a:txBody>
                    <a:bodyPr/>
                    <a:lstStyle/>
                    <a:p>
                      <a:pPr algn="ctr"/>
                      <a:r>
                        <a:rPr lang="en-US">
                          <a:latin typeface="Calibri" panose="020F0502020204030204" pitchFamily="34" charset="0"/>
                          <a:cs typeface="Calibri" panose="020F0502020204030204" pitchFamily="34" charset="0"/>
                        </a:rPr>
                        <a:t>Money saved ($)</a:t>
                      </a:r>
                    </a:p>
                  </a:txBody>
                  <a:tcPr/>
                </a:tc>
                <a:extLst>
                  <a:ext uri="{0D108BD9-81ED-4DB2-BD59-A6C34878D82A}">
                    <a16:rowId xmlns:a16="http://schemas.microsoft.com/office/drawing/2014/main" val="1846821554"/>
                  </a:ext>
                </a:extLst>
              </a:tr>
              <a:tr h="370840">
                <a:tc>
                  <a:txBody>
                    <a:bodyPr/>
                    <a:lstStyle/>
                    <a:p>
                      <a:pPr algn="ctr"/>
                      <a:r>
                        <a:rPr lang="en-US">
                          <a:latin typeface="Calibri" panose="020F0502020204030204" pitchFamily="34" charset="0"/>
                          <a:cs typeface="Calibri" panose="020F0502020204030204" pitchFamily="34" charset="0"/>
                        </a:rPr>
                        <a:t>1</a:t>
                      </a:r>
                    </a:p>
                  </a:txBody>
                  <a:tcPr/>
                </a:tc>
                <a:tc>
                  <a:txBody>
                    <a:bodyPr/>
                    <a:lstStyle/>
                    <a:p>
                      <a:pPr algn="ctr"/>
                      <a:r>
                        <a:rPr lang="en-US">
                          <a:latin typeface="Calibri" panose="020F0502020204030204" pitchFamily="34" charset="0"/>
                          <a:cs typeface="Calibri" panose="020F0502020204030204" pitchFamily="34" charset="0"/>
                        </a:rPr>
                        <a:t>$2.50</a:t>
                      </a:r>
                    </a:p>
                  </a:txBody>
                  <a:tcPr/>
                </a:tc>
                <a:extLst>
                  <a:ext uri="{0D108BD9-81ED-4DB2-BD59-A6C34878D82A}">
                    <a16:rowId xmlns:a16="http://schemas.microsoft.com/office/drawing/2014/main" val="3632491963"/>
                  </a:ext>
                </a:extLst>
              </a:tr>
              <a:tr h="370840">
                <a:tc>
                  <a:txBody>
                    <a:bodyPr/>
                    <a:lstStyle/>
                    <a:p>
                      <a:pPr algn="ctr"/>
                      <a:r>
                        <a:rPr lang="en-US">
                          <a:latin typeface="Calibri" panose="020F0502020204030204" pitchFamily="34" charset="0"/>
                          <a:cs typeface="Calibri" panose="020F0502020204030204" pitchFamily="34" charset="0"/>
                        </a:rPr>
                        <a:t>2</a:t>
                      </a:r>
                    </a:p>
                  </a:txBody>
                  <a:tcPr/>
                </a:tc>
                <a:tc>
                  <a:txBody>
                    <a:bodyPr/>
                    <a:lstStyle/>
                    <a:p>
                      <a:pPr algn="ctr"/>
                      <a:r>
                        <a:rPr lang="en-US">
                          <a:latin typeface="Calibri" panose="020F0502020204030204" pitchFamily="34" charset="0"/>
                          <a:cs typeface="Calibri" panose="020F0502020204030204" pitchFamily="34" charset="0"/>
                        </a:rPr>
                        <a:t>$3.75</a:t>
                      </a:r>
                    </a:p>
                  </a:txBody>
                  <a:tcPr/>
                </a:tc>
                <a:extLst>
                  <a:ext uri="{0D108BD9-81ED-4DB2-BD59-A6C34878D82A}">
                    <a16:rowId xmlns:a16="http://schemas.microsoft.com/office/drawing/2014/main" val="20680456"/>
                  </a:ext>
                </a:extLst>
              </a:tr>
              <a:tr h="370840">
                <a:tc>
                  <a:txBody>
                    <a:bodyPr/>
                    <a:lstStyle/>
                    <a:p>
                      <a:pPr algn="ctr"/>
                      <a:r>
                        <a:rPr lang="en-US">
                          <a:latin typeface="Calibri" panose="020F0502020204030204" pitchFamily="34" charset="0"/>
                          <a:cs typeface="Calibri" panose="020F0502020204030204" pitchFamily="34" charset="0"/>
                        </a:rPr>
                        <a:t>3</a:t>
                      </a:r>
                    </a:p>
                  </a:txBody>
                  <a:tcPr/>
                </a:tc>
                <a:tc>
                  <a:txBody>
                    <a:bodyPr/>
                    <a:lstStyle/>
                    <a:p>
                      <a:pPr algn="ctr"/>
                      <a:r>
                        <a:rPr lang="en-US">
                          <a:latin typeface="Calibri" panose="020F0502020204030204" pitchFamily="34" charset="0"/>
                          <a:cs typeface="Calibri" panose="020F0502020204030204" pitchFamily="34" charset="0"/>
                        </a:rPr>
                        <a:t>$5.00</a:t>
                      </a:r>
                    </a:p>
                  </a:txBody>
                  <a:tcPr/>
                </a:tc>
                <a:extLst>
                  <a:ext uri="{0D108BD9-81ED-4DB2-BD59-A6C34878D82A}">
                    <a16:rowId xmlns:a16="http://schemas.microsoft.com/office/drawing/2014/main" val="166340191"/>
                  </a:ext>
                </a:extLst>
              </a:tr>
              <a:tr h="370840">
                <a:tc>
                  <a:txBody>
                    <a:bodyPr/>
                    <a:lstStyle/>
                    <a:p>
                      <a:pPr algn="ctr"/>
                      <a:r>
                        <a:rPr lang="en-US">
                          <a:latin typeface="Calibri" panose="020F0502020204030204" pitchFamily="34" charset="0"/>
                          <a:cs typeface="Calibri" panose="020F0502020204030204" pitchFamily="34" charset="0"/>
                        </a:rPr>
                        <a:t>4</a:t>
                      </a:r>
                    </a:p>
                  </a:txBody>
                  <a:tcPr/>
                </a:tc>
                <a:tc>
                  <a:txBody>
                    <a:bodyPr/>
                    <a:lstStyle/>
                    <a:p>
                      <a:pPr algn="ctr"/>
                      <a:r>
                        <a:rPr lang="en-US">
                          <a:latin typeface="Calibri" panose="020F0502020204030204" pitchFamily="34" charset="0"/>
                          <a:cs typeface="Calibri" panose="020F0502020204030204" pitchFamily="34" charset="0"/>
                        </a:rPr>
                        <a:t>$6.25</a:t>
                      </a:r>
                    </a:p>
                  </a:txBody>
                  <a:tcPr/>
                </a:tc>
                <a:extLst>
                  <a:ext uri="{0D108BD9-81ED-4DB2-BD59-A6C34878D82A}">
                    <a16:rowId xmlns:a16="http://schemas.microsoft.com/office/drawing/2014/main" val="1056082770"/>
                  </a:ext>
                </a:extLst>
              </a:tr>
              <a:tr h="370840">
                <a:tc>
                  <a:txBody>
                    <a:bodyPr/>
                    <a:lstStyle/>
                    <a:p>
                      <a:pPr algn="ctr"/>
                      <a:r>
                        <a:rPr lang="en-US">
                          <a:latin typeface="Calibri" panose="020F0502020204030204" pitchFamily="34" charset="0"/>
                          <a:cs typeface="Calibri" panose="020F0502020204030204" pitchFamily="34" charset="0"/>
                        </a:rPr>
                        <a:t>5</a:t>
                      </a:r>
                    </a:p>
                  </a:txBody>
                  <a:tcPr/>
                </a:tc>
                <a:tc>
                  <a:txBody>
                    <a:bodyPr/>
                    <a:lstStyle/>
                    <a:p>
                      <a:pPr algn="ctr"/>
                      <a:r>
                        <a:rPr lang="en-US">
                          <a:latin typeface="Calibri" panose="020F0502020204030204" pitchFamily="34" charset="0"/>
                          <a:cs typeface="Calibri" panose="020F0502020204030204" pitchFamily="34" charset="0"/>
                        </a:rPr>
                        <a:t>$7.50</a:t>
                      </a:r>
                    </a:p>
                  </a:txBody>
                  <a:tcPr/>
                </a:tc>
                <a:extLst>
                  <a:ext uri="{0D108BD9-81ED-4DB2-BD59-A6C34878D82A}">
                    <a16:rowId xmlns:a16="http://schemas.microsoft.com/office/drawing/2014/main" val="2432095965"/>
                  </a:ext>
                </a:extLst>
              </a:tr>
              <a:tr h="370840">
                <a:tc>
                  <a:txBody>
                    <a:bodyPr/>
                    <a:lstStyle/>
                    <a:p>
                      <a:pPr algn="ctr"/>
                      <a:r>
                        <a:rPr lang="en-US">
                          <a:latin typeface="Calibri" panose="020F0502020204030204" pitchFamily="34" charset="0"/>
                          <a:cs typeface="Calibri" panose="020F0502020204030204" pitchFamily="34" charset="0"/>
                        </a:rPr>
                        <a:t>6</a:t>
                      </a:r>
                    </a:p>
                  </a:txBody>
                  <a:tcPr/>
                </a:tc>
                <a:tc>
                  <a:txBody>
                    <a:bodyPr/>
                    <a:lstStyle/>
                    <a:p>
                      <a:pPr algn="ctr"/>
                      <a:r>
                        <a:rPr lang="en-US">
                          <a:latin typeface="Calibri" panose="020F0502020204030204" pitchFamily="34" charset="0"/>
                          <a:cs typeface="Calibri" panose="020F0502020204030204" pitchFamily="34" charset="0"/>
                        </a:rPr>
                        <a:t>$8.75</a:t>
                      </a:r>
                    </a:p>
                  </a:txBody>
                  <a:tcPr/>
                </a:tc>
                <a:extLst>
                  <a:ext uri="{0D108BD9-81ED-4DB2-BD59-A6C34878D82A}">
                    <a16:rowId xmlns:a16="http://schemas.microsoft.com/office/drawing/2014/main" val="52622050"/>
                  </a:ext>
                </a:extLst>
              </a:tr>
            </a:tbl>
          </a:graphicData>
        </a:graphic>
      </p:graphicFrame>
      <p:sp>
        <p:nvSpPr>
          <p:cNvPr id="10" name="TextBox 9">
            <a:extLst>
              <a:ext uri="{FF2B5EF4-FFF2-40B4-BE49-F238E27FC236}">
                <a16:creationId xmlns:a16="http://schemas.microsoft.com/office/drawing/2014/main" id="{313F4028-7D33-5F43-99C9-1921835ACF61}"/>
              </a:ext>
            </a:extLst>
          </p:cNvPr>
          <p:cNvSpPr txBox="1"/>
          <p:nvPr/>
        </p:nvSpPr>
        <p:spPr>
          <a:xfrm>
            <a:off x="4898354" y="3008950"/>
            <a:ext cx="1339662" cy="400110"/>
          </a:xfrm>
          <a:prstGeom prst="rect">
            <a:avLst/>
          </a:prstGeom>
          <a:noFill/>
        </p:spPr>
        <p:txBody>
          <a:bodyPr wrap="none" rtlCol="0">
            <a:spAutoFit/>
          </a:bodyPr>
          <a:lstStyle/>
          <a:p>
            <a:r>
              <a:rPr lang="en-US" sz="2000" b="1">
                <a:latin typeface="Calibri" panose="020F0502020204030204" pitchFamily="34" charset="0"/>
                <a:cs typeface="Calibri" panose="020F0502020204030204" pitchFamily="34" charset="0"/>
              </a:rPr>
              <a:t>Student 2: </a:t>
            </a:r>
          </a:p>
        </p:txBody>
      </p:sp>
      <p:graphicFrame>
        <p:nvGraphicFramePr>
          <p:cNvPr id="7" name="Table 5">
            <a:extLst>
              <a:ext uri="{FF2B5EF4-FFF2-40B4-BE49-F238E27FC236}">
                <a16:creationId xmlns:a16="http://schemas.microsoft.com/office/drawing/2014/main" id="{9D0F936F-0E8E-9F46-A50D-E25D5A7DA8E6}"/>
              </a:ext>
            </a:extLst>
          </p:cNvPr>
          <p:cNvGraphicFramePr>
            <a:graphicFrameLocks noGrp="1"/>
          </p:cNvGraphicFramePr>
          <p:nvPr>
            <p:extLst>
              <p:ext uri="{D42A27DB-BD31-4B8C-83A1-F6EECF244321}">
                <p14:modId xmlns:p14="http://schemas.microsoft.com/office/powerpoint/2010/main" val="1999731298"/>
              </p:ext>
            </p:extLst>
          </p:nvPr>
        </p:nvGraphicFramePr>
        <p:xfrm>
          <a:off x="4939472" y="3437467"/>
          <a:ext cx="2795086" cy="2595880"/>
        </p:xfrm>
        <a:graphic>
          <a:graphicData uri="http://schemas.openxmlformats.org/drawingml/2006/table">
            <a:tbl>
              <a:tblPr firstRow="1" bandRow="1">
                <a:tableStyleId>{5C22544A-7EE6-4342-B048-85BDC9FD1C3A}</a:tableStyleId>
              </a:tblPr>
              <a:tblGrid>
                <a:gridCol w="970390">
                  <a:extLst>
                    <a:ext uri="{9D8B030D-6E8A-4147-A177-3AD203B41FA5}">
                      <a16:colId xmlns:a16="http://schemas.microsoft.com/office/drawing/2014/main" val="2517482665"/>
                    </a:ext>
                  </a:extLst>
                </a:gridCol>
                <a:gridCol w="1824696">
                  <a:extLst>
                    <a:ext uri="{9D8B030D-6E8A-4147-A177-3AD203B41FA5}">
                      <a16:colId xmlns:a16="http://schemas.microsoft.com/office/drawing/2014/main" val="16822886"/>
                    </a:ext>
                  </a:extLst>
                </a:gridCol>
              </a:tblGrid>
              <a:tr h="370840">
                <a:tc>
                  <a:txBody>
                    <a:bodyPr/>
                    <a:lstStyle/>
                    <a:p>
                      <a:pPr algn="ctr"/>
                      <a:r>
                        <a:rPr lang="en-US">
                          <a:latin typeface="Calibri" panose="020F0502020204030204" pitchFamily="34" charset="0"/>
                          <a:cs typeface="Calibri" panose="020F0502020204030204" pitchFamily="34" charset="0"/>
                        </a:rPr>
                        <a:t>Week</a:t>
                      </a:r>
                    </a:p>
                  </a:txBody>
                  <a:tcPr/>
                </a:tc>
                <a:tc>
                  <a:txBody>
                    <a:bodyPr/>
                    <a:lstStyle/>
                    <a:p>
                      <a:pPr algn="ctr"/>
                      <a:r>
                        <a:rPr lang="en-US">
                          <a:latin typeface="Calibri" panose="020F0502020204030204" pitchFamily="34" charset="0"/>
                          <a:cs typeface="Calibri" panose="020F0502020204030204" pitchFamily="34" charset="0"/>
                        </a:rPr>
                        <a:t>Money saved ($)</a:t>
                      </a:r>
                    </a:p>
                  </a:txBody>
                  <a:tcPr/>
                </a:tc>
                <a:extLst>
                  <a:ext uri="{0D108BD9-81ED-4DB2-BD59-A6C34878D82A}">
                    <a16:rowId xmlns:a16="http://schemas.microsoft.com/office/drawing/2014/main" val="1846821554"/>
                  </a:ext>
                </a:extLst>
              </a:tr>
              <a:tr h="370840">
                <a:tc>
                  <a:txBody>
                    <a:bodyPr/>
                    <a:lstStyle/>
                    <a:p>
                      <a:pPr algn="ctr"/>
                      <a:r>
                        <a:rPr lang="en-US">
                          <a:latin typeface="Calibri" panose="020F0502020204030204" pitchFamily="34" charset="0"/>
                          <a:cs typeface="Calibri" panose="020F0502020204030204" pitchFamily="34" charset="0"/>
                        </a:rPr>
                        <a:t>1</a:t>
                      </a:r>
                    </a:p>
                  </a:txBody>
                  <a:tcPr/>
                </a:tc>
                <a:tc>
                  <a:txBody>
                    <a:bodyPr/>
                    <a:lstStyle/>
                    <a:p>
                      <a:pPr algn="ctr"/>
                      <a:r>
                        <a:rPr lang="en-US">
                          <a:latin typeface="Calibri" panose="020F0502020204030204" pitchFamily="34" charset="0"/>
                          <a:cs typeface="Calibri" panose="020F0502020204030204" pitchFamily="34" charset="0"/>
                        </a:rPr>
                        <a:t>$2.50</a:t>
                      </a:r>
                    </a:p>
                  </a:txBody>
                  <a:tcPr/>
                </a:tc>
                <a:extLst>
                  <a:ext uri="{0D108BD9-81ED-4DB2-BD59-A6C34878D82A}">
                    <a16:rowId xmlns:a16="http://schemas.microsoft.com/office/drawing/2014/main" val="3632491963"/>
                  </a:ext>
                </a:extLst>
              </a:tr>
              <a:tr h="370840">
                <a:tc>
                  <a:txBody>
                    <a:bodyPr/>
                    <a:lstStyle/>
                    <a:p>
                      <a:pPr algn="ctr"/>
                      <a:r>
                        <a:rPr lang="en-US">
                          <a:latin typeface="Calibri" panose="020F0502020204030204" pitchFamily="34" charset="0"/>
                          <a:cs typeface="Calibri" panose="020F0502020204030204" pitchFamily="34" charset="0"/>
                        </a:rPr>
                        <a:t>2</a:t>
                      </a:r>
                    </a:p>
                  </a:txBody>
                  <a:tcPr/>
                </a:tc>
                <a:tc>
                  <a:txBody>
                    <a:bodyPr/>
                    <a:lstStyle/>
                    <a:p>
                      <a:pPr algn="ctr"/>
                      <a:r>
                        <a:rPr lang="en-US">
                          <a:latin typeface="Calibri" panose="020F0502020204030204" pitchFamily="34" charset="0"/>
                          <a:cs typeface="Calibri" panose="020F0502020204030204" pitchFamily="34" charset="0"/>
                        </a:rPr>
                        <a:t>$3.75</a:t>
                      </a:r>
                    </a:p>
                  </a:txBody>
                  <a:tcPr/>
                </a:tc>
                <a:extLst>
                  <a:ext uri="{0D108BD9-81ED-4DB2-BD59-A6C34878D82A}">
                    <a16:rowId xmlns:a16="http://schemas.microsoft.com/office/drawing/2014/main" val="20680456"/>
                  </a:ext>
                </a:extLst>
              </a:tr>
              <a:tr h="370840">
                <a:tc>
                  <a:txBody>
                    <a:bodyPr/>
                    <a:lstStyle/>
                    <a:p>
                      <a:pPr algn="ctr"/>
                      <a:r>
                        <a:rPr lang="en-US">
                          <a:latin typeface="Calibri" panose="020F0502020204030204" pitchFamily="34" charset="0"/>
                          <a:cs typeface="Calibri" panose="020F0502020204030204" pitchFamily="34" charset="0"/>
                        </a:rPr>
                        <a:t>3</a:t>
                      </a:r>
                    </a:p>
                  </a:txBody>
                  <a:tcPr/>
                </a:tc>
                <a:tc>
                  <a:txBody>
                    <a:bodyPr/>
                    <a:lstStyle/>
                    <a:p>
                      <a:pPr algn="ctr"/>
                      <a:r>
                        <a:rPr lang="en-US">
                          <a:latin typeface="Calibri" panose="020F0502020204030204" pitchFamily="34" charset="0"/>
                          <a:cs typeface="Calibri" panose="020F0502020204030204" pitchFamily="34" charset="0"/>
                        </a:rPr>
                        <a:t>$4.00</a:t>
                      </a:r>
                    </a:p>
                  </a:txBody>
                  <a:tcPr/>
                </a:tc>
                <a:extLst>
                  <a:ext uri="{0D108BD9-81ED-4DB2-BD59-A6C34878D82A}">
                    <a16:rowId xmlns:a16="http://schemas.microsoft.com/office/drawing/2014/main" val="166340191"/>
                  </a:ext>
                </a:extLst>
              </a:tr>
              <a:tr h="370840">
                <a:tc>
                  <a:txBody>
                    <a:bodyPr/>
                    <a:lstStyle/>
                    <a:p>
                      <a:pPr algn="ctr"/>
                      <a:r>
                        <a:rPr lang="en-US">
                          <a:latin typeface="Calibri" panose="020F0502020204030204" pitchFamily="34" charset="0"/>
                          <a:cs typeface="Calibri" panose="020F0502020204030204" pitchFamily="34" charset="0"/>
                        </a:rPr>
                        <a:t>4</a:t>
                      </a:r>
                    </a:p>
                  </a:txBody>
                  <a:tcPr/>
                </a:tc>
                <a:tc>
                  <a:txBody>
                    <a:bodyPr/>
                    <a:lstStyle/>
                    <a:p>
                      <a:pPr algn="ctr"/>
                      <a:r>
                        <a:rPr lang="en-US">
                          <a:latin typeface="Calibri" panose="020F0502020204030204" pitchFamily="34" charset="0"/>
                          <a:cs typeface="Calibri" panose="020F0502020204030204" pitchFamily="34" charset="0"/>
                        </a:rPr>
                        <a:t>$5.25</a:t>
                      </a:r>
                    </a:p>
                  </a:txBody>
                  <a:tcPr/>
                </a:tc>
                <a:extLst>
                  <a:ext uri="{0D108BD9-81ED-4DB2-BD59-A6C34878D82A}">
                    <a16:rowId xmlns:a16="http://schemas.microsoft.com/office/drawing/2014/main" val="1056082770"/>
                  </a:ext>
                </a:extLst>
              </a:tr>
              <a:tr h="370840">
                <a:tc>
                  <a:txBody>
                    <a:bodyPr/>
                    <a:lstStyle/>
                    <a:p>
                      <a:pPr algn="ctr"/>
                      <a:r>
                        <a:rPr lang="en-US">
                          <a:latin typeface="Calibri" panose="020F0502020204030204" pitchFamily="34" charset="0"/>
                          <a:cs typeface="Calibri" panose="020F0502020204030204" pitchFamily="34" charset="0"/>
                        </a:rPr>
                        <a:t>5</a:t>
                      </a:r>
                    </a:p>
                  </a:txBody>
                  <a:tcPr/>
                </a:tc>
                <a:tc>
                  <a:txBody>
                    <a:bodyPr/>
                    <a:lstStyle/>
                    <a:p>
                      <a:pPr algn="ctr"/>
                      <a:r>
                        <a:rPr lang="en-US">
                          <a:latin typeface="Calibri" panose="020F0502020204030204" pitchFamily="34" charset="0"/>
                          <a:cs typeface="Calibri" panose="020F0502020204030204" pitchFamily="34" charset="0"/>
                        </a:rPr>
                        <a:t>$6.50</a:t>
                      </a:r>
                    </a:p>
                  </a:txBody>
                  <a:tcPr/>
                </a:tc>
                <a:extLst>
                  <a:ext uri="{0D108BD9-81ED-4DB2-BD59-A6C34878D82A}">
                    <a16:rowId xmlns:a16="http://schemas.microsoft.com/office/drawing/2014/main" val="2432095965"/>
                  </a:ext>
                </a:extLst>
              </a:tr>
              <a:tr h="370840">
                <a:tc>
                  <a:txBody>
                    <a:bodyPr/>
                    <a:lstStyle/>
                    <a:p>
                      <a:pPr algn="ctr"/>
                      <a:r>
                        <a:rPr lang="en-US">
                          <a:latin typeface="Calibri" panose="020F0502020204030204" pitchFamily="34" charset="0"/>
                          <a:cs typeface="Calibri" panose="020F0502020204030204" pitchFamily="34" charset="0"/>
                        </a:rPr>
                        <a:t>6</a:t>
                      </a:r>
                    </a:p>
                  </a:txBody>
                  <a:tcPr/>
                </a:tc>
                <a:tc>
                  <a:txBody>
                    <a:bodyPr/>
                    <a:lstStyle/>
                    <a:p>
                      <a:pPr algn="ctr"/>
                      <a:r>
                        <a:rPr lang="en-US">
                          <a:latin typeface="Calibri" panose="020F0502020204030204" pitchFamily="34" charset="0"/>
                          <a:cs typeface="Calibri" panose="020F0502020204030204" pitchFamily="34" charset="0"/>
                        </a:rPr>
                        <a:t>$7.75</a:t>
                      </a:r>
                    </a:p>
                  </a:txBody>
                  <a:tcPr/>
                </a:tc>
                <a:extLst>
                  <a:ext uri="{0D108BD9-81ED-4DB2-BD59-A6C34878D82A}">
                    <a16:rowId xmlns:a16="http://schemas.microsoft.com/office/drawing/2014/main" val="52622050"/>
                  </a:ext>
                </a:extLst>
              </a:tr>
            </a:tbl>
          </a:graphicData>
        </a:graphic>
      </p:graphicFrame>
      <p:sp>
        <p:nvSpPr>
          <p:cNvPr id="11" name="TextBox 10">
            <a:extLst>
              <a:ext uri="{FF2B5EF4-FFF2-40B4-BE49-F238E27FC236}">
                <a16:creationId xmlns:a16="http://schemas.microsoft.com/office/drawing/2014/main" id="{68C3E0BD-DF3A-814C-AEA0-61D8FFDAF4C1}"/>
              </a:ext>
            </a:extLst>
          </p:cNvPr>
          <p:cNvSpPr txBox="1"/>
          <p:nvPr/>
        </p:nvSpPr>
        <p:spPr>
          <a:xfrm>
            <a:off x="8480396" y="2965162"/>
            <a:ext cx="1339662" cy="400110"/>
          </a:xfrm>
          <a:prstGeom prst="rect">
            <a:avLst/>
          </a:prstGeom>
          <a:noFill/>
        </p:spPr>
        <p:txBody>
          <a:bodyPr wrap="none" rtlCol="0">
            <a:spAutoFit/>
          </a:bodyPr>
          <a:lstStyle/>
          <a:p>
            <a:r>
              <a:rPr lang="en-US" sz="2000" b="1">
                <a:latin typeface="Calibri" panose="020F0502020204030204" pitchFamily="34" charset="0"/>
                <a:cs typeface="Calibri" panose="020F0502020204030204" pitchFamily="34" charset="0"/>
              </a:rPr>
              <a:t>Student 3: </a:t>
            </a:r>
          </a:p>
        </p:txBody>
      </p:sp>
      <p:graphicFrame>
        <p:nvGraphicFramePr>
          <p:cNvPr id="8" name="Table 5">
            <a:extLst>
              <a:ext uri="{FF2B5EF4-FFF2-40B4-BE49-F238E27FC236}">
                <a16:creationId xmlns:a16="http://schemas.microsoft.com/office/drawing/2014/main" id="{C99C5D7F-43A9-1A44-BDB4-D202126D2399}"/>
              </a:ext>
            </a:extLst>
          </p:cNvPr>
          <p:cNvGraphicFramePr>
            <a:graphicFrameLocks noGrp="1"/>
          </p:cNvGraphicFramePr>
          <p:nvPr>
            <p:extLst>
              <p:ext uri="{D42A27DB-BD31-4B8C-83A1-F6EECF244321}">
                <p14:modId xmlns:p14="http://schemas.microsoft.com/office/powerpoint/2010/main" val="1817725847"/>
              </p:ext>
            </p:extLst>
          </p:nvPr>
        </p:nvGraphicFramePr>
        <p:xfrm>
          <a:off x="8480396" y="3429000"/>
          <a:ext cx="2795086" cy="2595880"/>
        </p:xfrm>
        <a:graphic>
          <a:graphicData uri="http://schemas.openxmlformats.org/drawingml/2006/table">
            <a:tbl>
              <a:tblPr firstRow="1" bandRow="1">
                <a:tableStyleId>{5C22544A-7EE6-4342-B048-85BDC9FD1C3A}</a:tableStyleId>
              </a:tblPr>
              <a:tblGrid>
                <a:gridCol w="970390">
                  <a:extLst>
                    <a:ext uri="{9D8B030D-6E8A-4147-A177-3AD203B41FA5}">
                      <a16:colId xmlns:a16="http://schemas.microsoft.com/office/drawing/2014/main" val="2517482665"/>
                    </a:ext>
                  </a:extLst>
                </a:gridCol>
                <a:gridCol w="1824696">
                  <a:extLst>
                    <a:ext uri="{9D8B030D-6E8A-4147-A177-3AD203B41FA5}">
                      <a16:colId xmlns:a16="http://schemas.microsoft.com/office/drawing/2014/main" val="16822886"/>
                    </a:ext>
                  </a:extLst>
                </a:gridCol>
              </a:tblGrid>
              <a:tr h="370840">
                <a:tc>
                  <a:txBody>
                    <a:bodyPr/>
                    <a:lstStyle/>
                    <a:p>
                      <a:pPr algn="ctr"/>
                      <a:r>
                        <a:rPr lang="en-US">
                          <a:latin typeface="Calibri" panose="020F0502020204030204" pitchFamily="34" charset="0"/>
                          <a:cs typeface="Calibri" panose="020F0502020204030204" pitchFamily="34" charset="0"/>
                        </a:rPr>
                        <a:t>Week</a:t>
                      </a:r>
                    </a:p>
                  </a:txBody>
                  <a:tcPr/>
                </a:tc>
                <a:tc>
                  <a:txBody>
                    <a:bodyPr/>
                    <a:lstStyle/>
                    <a:p>
                      <a:pPr algn="ctr"/>
                      <a:r>
                        <a:rPr lang="en-US">
                          <a:latin typeface="Calibri" panose="020F0502020204030204" pitchFamily="34" charset="0"/>
                          <a:cs typeface="Calibri" panose="020F0502020204030204" pitchFamily="34" charset="0"/>
                        </a:rPr>
                        <a:t>Money saved ($)</a:t>
                      </a:r>
                    </a:p>
                  </a:txBody>
                  <a:tcPr/>
                </a:tc>
                <a:extLst>
                  <a:ext uri="{0D108BD9-81ED-4DB2-BD59-A6C34878D82A}">
                    <a16:rowId xmlns:a16="http://schemas.microsoft.com/office/drawing/2014/main" val="1846821554"/>
                  </a:ext>
                </a:extLst>
              </a:tr>
              <a:tr h="370840">
                <a:tc>
                  <a:txBody>
                    <a:bodyPr/>
                    <a:lstStyle/>
                    <a:p>
                      <a:pPr algn="ctr"/>
                      <a:r>
                        <a:rPr lang="en-US">
                          <a:latin typeface="Calibri" panose="020F0502020204030204" pitchFamily="34" charset="0"/>
                          <a:cs typeface="Calibri" panose="020F0502020204030204" pitchFamily="34" charset="0"/>
                        </a:rPr>
                        <a:t>1</a:t>
                      </a:r>
                    </a:p>
                  </a:txBody>
                  <a:tcPr/>
                </a:tc>
                <a:tc>
                  <a:txBody>
                    <a:bodyPr/>
                    <a:lstStyle/>
                    <a:p>
                      <a:pPr algn="ctr"/>
                      <a:r>
                        <a:rPr lang="en-US">
                          <a:latin typeface="Calibri" panose="020F0502020204030204" pitchFamily="34" charset="0"/>
                          <a:cs typeface="Calibri" panose="020F0502020204030204" pitchFamily="34" charset="0"/>
                        </a:rPr>
                        <a:t>$2.50</a:t>
                      </a:r>
                    </a:p>
                  </a:txBody>
                  <a:tcPr/>
                </a:tc>
                <a:extLst>
                  <a:ext uri="{0D108BD9-81ED-4DB2-BD59-A6C34878D82A}">
                    <a16:rowId xmlns:a16="http://schemas.microsoft.com/office/drawing/2014/main" val="3632491963"/>
                  </a:ext>
                </a:extLst>
              </a:tr>
              <a:tr h="370840">
                <a:tc>
                  <a:txBody>
                    <a:bodyPr/>
                    <a:lstStyle/>
                    <a:p>
                      <a:pPr algn="ctr"/>
                      <a:r>
                        <a:rPr lang="en-US">
                          <a:latin typeface="Calibri" panose="020F0502020204030204" pitchFamily="34" charset="0"/>
                          <a:cs typeface="Calibri" panose="020F0502020204030204" pitchFamily="34" charset="0"/>
                        </a:rPr>
                        <a:t>2</a:t>
                      </a:r>
                    </a:p>
                  </a:txBody>
                  <a:tcPr/>
                </a:tc>
                <a:tc>
                  <a:txBody>
                    <a:bodyPr/>
                    <a:lstStyle/>
                    <a:p>
                      <a:pPr algn="ctr"/>
                      <a:r>
                        <a:rPr lang="en-US">
                          <a:latin typeface="Calibri" panose="020F0502020204030204" pitchFamily="34" charset="0"/>
                          <a:cs typeface="Calibri" panose="020F0502020204030204" pitchFamily="34" charset="0"/>
                        </a:rPr>
                        <a:t>$3.75</a:t>
                      </a:r>
                    </a:p>
                  </a:txBody>
                  <a:tcPr/>
                </a:tc>
                <a:extLst>
                  <a:ext uri="{0D108BD9-81ED-4DB2-BD59-A6C34878D82A}">
                    <a16:rowId xmlns:a16="http://schemas.microsoft.com/office/drawing/2014/main" val="20680456"/>
                  </a:ext>
                </a:extLst>
              </a:tr>
              <a:tr h="370840">
                <a:tc>
                  <a:txBody>
                    <a:bodyPr/>
                    <a:lstStyle/>
                    <a:p>
                      <a:pPr algn="ctr"/>
                      <a:r>
                        <a:rPr lang="en-US">
                          <a:latin typeface="Calibri" panose="020F0502020204030204" pitchFamily="34" charset="0"/>
                          <a:cs typeface="Calibri" panose="020F0502020204030204" pitchFamily="34" charset="0"/>
                        </a:rPr>
                        <a:t>3</a:t>
                      </a:r>
                    </a:p>
                  </a:txBody>
                  <a:tcPr/>
                </a:tc>
                <a:tc>
                  <a:txBody>
                    <a:bodyPr/>
                    <a:lstStyle/>
                    <a:p>
                      <a:pPr algn="ctr"/>
                      <a:r>
                        <a:rPr lang="en-US">
                          <a:latin typeface="Calibri" panose="020F0502020204030204" pitchFamily="34" charset="0"/>
                          <a:cs typeface="Calibri" panose="020F0502020204030204" pitchFamily="34" charset="0"/>
                        </a:rPr>
                        <a:t>$5.00</a:t>
                      </a:r>
                    </a:p>
                  </a:txBody>
                  <a:tcPr/>
                </a:tc>
                <a:extLst>
                  <a:ext uri="{0D108BD9-81ED-4DB2-BD59-A6C34878D82A}">
                    <a16:rowId xmlns:a16="http://schemas.microsoft.com/office/drawing/2014/main" val="166340191"/>
                  </a:ext>
                </a:extLst>
              </a:tr>
              <a:tr h="370840">
                <a:tc>
                  <a:txBody>
                    <a:bodyPr/>
                    <a:lstStyle/>
                    <a:p>
                      <a:pPr algn="ctr"/>
                      <a:r>
                        <a:rPr lang="en-US">
                          <a:latin typeface="Calibri" panose="020F0502020204030204" pitchFamily="34" charset="0"/>
                          <a:cs typeface="Calibri" panose="020F0502020204030204" pitchFamily="34" charset="0"/>
                        </a:rPr>
                        <a:t>4</a:t>
                      </a:r>
                    </a:p>
                  </a:txBody>
                  <a:tcPr/>
                </a:tc>
                <a:tc>
                  <a:txBody>
                    <a:bodyPr/>
                    <a:lstStyle/>
                    <a:p>
                      <a:pPr algn="ctr"/>
                      <a:r>
                        <a:rPr lang="en-US">
                          <a:latin typeface="Calibri" panose="020F0502020204030204" pitchFamily="34" charset="0"/>
                          <a:cs typeface="Calibri" panose="020F0502020204030204" pitchFamily="34" charset="0"/>
                        </a:rPr>
                        <a:t>$6.25</a:t>
                      </a:r>
                    </a:p>
                  </a:txBody>
                  <a:tcPr/>
                </a:tc>
                <a:extLst>
                  <a:ext uri="{0D108BD9-81ED-4DB2-BD59-A6C34878D82A}">
                    <a16:rowId xmlns:a16="http://schemas.microsoft.com/office/drawing/2014/main" val="1056082770"/>
                  </a:ext>
                </a:extLst>
              </a:tr>
              <a:tr h="370840">
                <a:tc>
                  <a:txBody>
                    <a:bodyPr/>
                    <a:lstStyle/>
                    <a:p>
                      <a:pPr algn="ctr"/>
                      <a:r>
                        <a:rPr lang="en-US">
                          <a:latin typeface="Calibri" panose="020F0502020204030204" pitchFamily="34" charset="0"/>
                          <a:cs typeface="Calibri" panose="020F0502020204030204" pitchFamily="34" charset="0"/>
                        </a:rPr>
                        <a:t>5</a:t>
                      </a:r>
                    </a:p>
                  </a:txBody>
                  <a:tcPr/>
                </a:tc>
                <a:tc>
                  <a:txBody>
                    <a:bodyPr/>
                    <a:lstStyle/>
                    <a:p>
                      <a:pPr algn="ctr"/>
                      <a:r>
                        <a:rPr lang="en-US">
                          <a:latin typeface="Calibri" panose="020F0502020204030204" pitchFamily="34" charset="0"/>
                          <a:cs typeface="Calibri" panose="020F0502020204030204" pitchFamily="34" charset="0"/>
                        </a:rPr>
                        <a:t>$7.70</a:t>
                      </a:r>
                    </a:p>
                  </a:txBody>
                  <a:tcPr/>
                </a:tc>
                <a:extLst>
                  <a:ext uri="{0D108BD9-81ED-4DB2-BD59-A6C34878D82A}">
                    <a16:rowId xmlns:a16="http://schemas.microsoft.com/office/drawing/2014/main" val="2432095965"/>
                  </a:ext>
                </a:extLst>
              </a:tr>
              <a:tr h="370840">
                <a:tc>
                  <a:txBody>
                    <a:bodyPr/>
                    <a:lstStyle/>
                    <a:p>
                      <a:pPr algn="ctr"/>
                      <a:r>
                        <a:rPr lang="en-US">
                          <a:latin typeface="Calibri" panose="020F0502020204030204" pitchFamily="34" charset="0"/>
                          <a:cs typeface="Calibri" panose="020F0502020204030204" pitchFamily="34" charset="0"/>
                        </a:rPr>
                        <a:t>6</a:t>
                      </a:r>
                    </a:p>
                  </a:txBody>
                  <a:tcPr/>
                </a:tc>
                <a:tc>
                  <a:txBody>
                    <a:bodyPr/>
                    <a:lstStyle/>
                    <a:p>
                      <a:pPr algn="ctr"/>
                      <a:r>
                        <a:rPr lang="en-US">
                          <a:latin typeface="Calibri" panose="020F0502020204030204" pitchFamily="34" charset="0"/>
                          <a:cs typeface="Calibri" panose="020F0502020204030204" pitchFamily="34" charset="0"/>
                        </a:rPr>
                        <a:t>$8.75</a:t>
                      </a:r>
                    </a:p>
                  </a:txBody>
                  <a:tcPr/>
                </a:tc>
                <a:extLst>
                  <a:ext uri="{0D108BD9-81ED-4DB2-BD59-A6C34878D82A}">
                    <a16:rowId xmlns:a16="http://schemas.microsoft.com/office/drawing/2014/main" val="52622050"/>
                  </a:ext>
                </a:extLst>
              </a:tr>
            </a:tbl>
          </a:graphicData>
        </a:graphic>
      </p:graphicFrame>
    </p:spTree>
    <p:extLst>
      <p:ext uri="{BB962C8B-B14F-4D97-AF65-F5344CB8AC3E}">
        <p14:creationId xmlns:p14="http://schemas.microsoft.com/office/powerpoint/2010/main" val="832397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B8A8-A46E-784F-8F6A-2FEB91AB5742}"/>
              </a:ext>
            </a:extLst>
          </p:cNvPr>
          <p:cNvSpPr>
            <a:spLocks noGrp="1"/>
          </p:cNvSpPr>
          <p:nvPr>
            <p:ph type="ctrTitle"/>
          </p:nvPr>
        </p:nvSpPr>
        <p:spPr>
          <a:xfrm>
            <a:off x="1524000" y="1479359"/>
            <a:ext cx="9144000" cy="1846659"/>
          </a:xfrm>
        </p:spPr>
        <p:txBody>
          <a:bodyPr/>
          <a:lstStyle/>
          <a:p>
            <a:r>
              <a:rPr lang="en-US"/>
              <a:t>Supporting Students Who Struggle</a:t>
            </a:r>
          </a:p>
        </p:txBody>
      </p:sp>
      <p:sp>
        <p:nvSpPr>
          <p:cNvPr id="4" name="Slide Number Placeholder 3">
            <a:extLst>
              <a:ext uri="{FF2B5EF4-FFF2-40B4-BE49-F238E27FC236}">
                <a16:creationId xmlns:a16="http://schemas.microsoft.com/office/drawing/2014/main" id="{BFA95AEB-9197-4EF8-AA6F-6D8BF5EC2742}"/>
              </a:ext>
            </a:extLst>
          </p:cNvPr>
          <p:cNvSpPr>
            <a:spLocks noGrp="1"/>
          </p:cNvSpPr>
          <p:nvPr>
            <p:ph type="sldNum" sz="quarter" idx="4"/>
          </p:nvPr>
        </p:nvSpPr>
        <p:spPr/>
        <p:txBody>
          <a:bodyPr/>
          <a:lstStyle/>
          <a:p>
            <a:pPr algn="r"/>
            <a:fld id="{F3477EC8-074D-41C4-94AE-E9EA7CEEA348}" type="slidenum">
              <a:rPr lang="en-US" smtClean="0"/>
              <a:pPr algn="r"/>
              <a:t>62</a:t>
            </a:fld>
            <a:endParaRPr lang="en-US"/>
          </a:p>
        </p:txBody>
      </p:sp>
    </p:spTree>
    <p:extLst>
      <p:ext uri="{BB962C8B-B14F-4D97-AF65-F5344CB8AC3E}">
        <p14:creationId xmlns:p14="http://schemas.microsoft.com/office/powerpoint/2010/main" val="565086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1DE3-76E9-C24D-9DF3-A072D409EA4D}"/>
              </a:ext>
            </a:extLst>
          </p:cNvPr>
          <p:cNvSpPr>
            <a:spLocks noGrp="1"/>
          </p:cNvSpPr>
          <p:nvPr>
            <p:ph type="title"/>
          </p:nvPr>
        </p:nvSpPr>
        <p:spPr/>
        <p:txBody>
          <a:bodyPr/>
          <a:lstStyle/>
          <a:p>
            <a:r>
              <a:rPr lang="en-US"/>
              <a:t>Supporting Students Who Struggle </a:t>
            </a:r>
          </a:p>
        </p:txBody>
      </p:sp>
      <p:sp>
        <p:nvSpPr>
          <p:cNvPr id="3" name="Content Placeholder 2">
            <a:extLst>
              <a:ext uri="{FF2B5EF4-FFF2-40B4-BE49-F238E27FC236}">
                <a16:creationId xmlns:a16="http://schemas.microsoft.com/office/drawing/2014/main" id="{65E421A6-9610-8B48-87D0-5882BF14D67D}"/>
              </a:ext>
            </a:extLst>
          </p:cNvPr>
          <p:cNvSpPr>
            <a:spLocks noGrp="1"/>
          </p:cNvSpPr>
          <p:nvPr>
            <p:ph idx="1"/>
          </p:nvPr>
        </p:nvSpPr>
        <p:spPr/>
        <p:txBody>
          <a:bodyPr/>
          <a:lstStyle/>
          <a:p>
            <a:r>
              <a:rPr lang="en-US"/>
              <a:t>Students who struggle will often need scaffolds and may need lower level questions, working up to higher level questions. </a:t>
            </a:r>
          </a:p>
          <a:p>
            <a:r>
              <a:rPr lang="en-US"/>
              <a:t>Types of scaffolds:</a:t>
            </a:r>
          </a:p>
          <a:p>
            <a:pPr lvl="1"/>
            <a:r>
              <a:rPr lang="en-US"/>
              <a:t>Multiple means of engagement (the </a:t>
            </a:r>
            <a:r>
              <a:rPr lang="en-US" i="1"/>
              <a:t>why</a:t>
            </a:r>
            <a:r>
              <a:rPr lang="en-US"/>
              <a:t> of learning)</a:t>
            </a:r>
          </a:p>
          <a:p>
            <a:pPr lvl="1"/>
            <a:r>
              <a:rPr lang="en-US"/>
              <a:t>Multiple means of representations (the </a:t>
            </a:r>
            <a:r>
              <a:rPr lang="en-US" i="1"/>
              <a:t>what</a:t>
            </a:r>
            <a:r>
              <a:rPr lang="en-US"/>
              <a:t> of learning)</a:t>
            </a:r>
          </a:p>
          <a:p>
            <a:pPr lvl="1"/>
            <a:r>
              <a:rPr lang="en-US"/>
              <a:t>Multiple means of action and expression (the </a:t>
            </a:r>
            <a:r>
              <a:rPr lang="en-US" i="1"/>
              <a:t>how</a:t>
            </a:r>
            <a:r>
              <a:rPr lang="en-US"/>
              <a:t> of learning)</a:t>
            </a:r>
          </a:p>
        </p:txBody>
      </p:sp>
    </p:spTree>
    <p:extLst>
      <p:ext uri="{BB962C8B-B14F-4D97-AF65-F5344CB8AC3E}">
        <p14:creationId xmlns:p14="http://schemas.microsoft.com/office/powerpoint/2010/main" val="15998779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0C3F-21D7-644D-93A0-035C1418A1EB}"/>
              </a:ext>
            </a:extLst>
          </p:cNvPr>
          <p:cNvSpPr>
            <a:spLocks noGrp="1"/>
          </p:cNvSpPr>
          <p:nvPr>
            <p:ph type="title"/>
          </p:nvPr>
        </p:nvSpPr>
        <p:spPr/>
        <p:txBody>
          <a:bodyPr/>
          <a:lstStyle/>
          <a:p>
            <a:r>
              <a:rPr lang="en-US"/>
              <a:t>Math-Specific Evidence-Based Practices</a:t>
            </a:r>
          </a:p>
        </p:txBody>
      </p:sp>
      <p:sp>
        <p:nvSpPr>
          <p:cNvPr id="7" name="Freeform: Shape 6">
            <a:extLst>
              <a:ext uri="{FF2B5EF4-FFF2-40B4-BE49-F238E27FC236}">
                <a16:creationId xmlns:a16="http://schemas.microsoft.com/office/drawing/2014/main" id="{CDF472CA-51AA-4142-B68B-ABA094110DA2}"/>
              </a:ext>
            </a:extLst>
          </p:cNvPr>
          <p:cNvSpPr/>
          <p:nvPr/>
        </p:nvSpPr>
        <p:spPr>
          <a:xfrm>
            <a:off x="458584" y="2432803"/>
            <a:ext cx="2267031" cy="2267031"/>
          </a:xfrm>
          <a:custGeom>
            <a:avLst/>
            <a:gdLst>
              <a:gd name="connsiteX0" fmla="*/ 0 w 2267031"/>
              <a:gd name="connsiteY0" fmla="*/ 1133516 h 2267031"/>
              <a:gd name="connsiteX1" fmla="*/ 1133516 w 2267031"/>
              <a:gd name="connsiteY1" fmla="*/ 0 h 2267031"/>
              <a:gd name="connsiteX2" fmla="*/ 2267032 w 2267031"/>
              <a:gd name="connsiteY2" fmla="*/ 1133516 h 2267031"/>
              <a:gd name="connsiteX3" fmla="*/ 1133516 w 2267031"/>
              <a:gd name="connsiteY3" fmla="*/ 2267032 h 2267031"/>
              <a:gd name="connsiteX4" fmla="*/ 0 w 2267031"/>
              <a:gd name="connsiteY4" fmla="*/ 1133516 h 2267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031" h="2267031">
                <a:moveTo>
                  <a:pt x="0" y="1133516"/>
                </a:moveTo>
                <a:cubicBezTo>
                  <a:pt x="0" y="507492"/>
                  <a:pt x="507492" y="0"/>
                  <a:pt x="1133516" y="0"/>
                </a:cubicBezTo>
                <a:cubicBezTo>
                  <a:pt x="1759540" y="0"/>
                  <a:pt x="2267032" y="507492"/>
                  <a:pt x="2267032" y="1133516"/>
                </a:cubicBezTo>
                <a:cubicBezTo>
                  <a:pt x="2267032" y="1759540"/>
                  <a:pt x="1759540" y="2267032"/>
                  <a:pt x="1133516" y="2267032"/>
                </a:cubicBezTo>
                <a:cubicBezTo>
                  <a:pt x="507492" y="2267032"/>
                  <a:pt x="0" y="1759540"/>
                  <a:pt x="0" y="1133516"/>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456761" tIns="349779" rIns="456761" bIns="349779" numCol="1" spcCol="1270" anchor="ctr" anchorCtr="0">
            <a:noAutofit/>
          </a:bodyPr>
          <a:lstStyle/>
          <a:p>
            <a:pPr marL="0" lvl="0" indent="0" algn="ctr" defTabSz="622300">
              <a:lnSpc>
                <a:spcPct val="90000"/>
              </a:lnSpc>
              <a:spcBef>
                <a:spcPct val="0"/>
              </a:spcBef>
              <a:spcAft>
                <a:spcPct val="35000"/>
              </a:spcAft>
              <a:buNone/>
            </a:pPr>
            <a:r>
              <a:rPr lang="en-US" sz="1400" kern="1200"/>
              <a:t>Systematic Instruction</a:t>
            </a:r>
          </a:p>
        </p:txBody>
      </p:sp>
      <p:sp>
        <p:nvSpPr>
          <p:cNvPr id="8" name="Freeform: Shape 7">
            <a:extLst>
              <a:ext uri="{FF2B5EF4-FFF2-40B4-BE49-F238E27FC236}">
                <a16:creationId xmlns:a16="http://schemas.microsoft.com/office/drawing/2014/main" id="{57C0A957-03DA-4AF1-A06B-04B296FDA43E}"/>
              </a:ext>
            </a:extLst>
          </p:cNvPr>
          <p:cNvSpPr/>
          <p:nvPr/>
        </p:nvSpPr>
        <p:spPr>
          <a:xfrm>
            <a:off x="2272209" y="2432803"/>
            <a:ext cx="2267031" cy="2267031"/>
          </a:xfrm>
          <a:custGeom>
            <a:avLst/>
            <a:gdLst>
              <a:gd name="connsiteX0" fmla="*/ 0 w 2267031"/>
              <a:gd name="connsiteY0" fmla="*/ 1133516 h 2267031"/>
              <a:gd name="connsiteX1" fmla="*/ 1133516 w 2267031"/>
              <a:gd name="connsiteY1" fmla="*/ 0 h 2267031"/>
              <a:gd name="connsiteX2" fmla="*/ 2267032 w 2267031"/>
              <a:gd name="connsiteY2" fmla="*/ 1133516 h 2267031"/>
              <a:gd name="connsiteX3" fmla="*/ 1133516 w 2267031"/>
              <a:gd name="connsiteY3" fmla="*/ 2267032 h 2267031"/>
              <a:gd name="connsiteX4" fmla="*/ 0 w 2267031"/>
              <a:gd name="connsiteY4" fmla="*/ 1133516 h 2267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031" h="2267031">
                <a:moveTo>
                  <a:pt x="0" y="1133516"/>
                </a:moveTo>
                <a:cubicBezTo>
                  <a:pt x="0" y="507492"/>
                  <a:pt x="507492" y="0"/>
                  <a:pt x="1133516" y="0"/>
                </a:cubicBezTo>
                <a:cubicBezTo>
                  <a:pt x="1759540" y="0"/>
                  <a:pt x="2267032" y="507492"/>
                  <a:pt x="2267032" y="1133516"/>
                </a:cubicBezTo>
                <a:cubicBezTo>
                  <a:pt x="2267032" y="1759540"/>
                  <a:pt x="1759540" y="2267032"/>
                  <a:pt x="1133516" y="2267032"/>
                </a:cubicBezTo>
                <a:cubicBezTo>
                  <a:pt x="507492" y="2267032"/>
                  <a:pt x="0" y="1759540"/>
                  <a:pt x="0" y="1133516"/>
                </a:cubicBezTo>
                <a:close/>
              </a:path>
            </a:pathLst>
          </a:custGeom>
        </p:spPr>
        <p:style>
          <a:lnRef idx="2">
            <a:schemeClr val="lt1">
              <a:hueOff val="0"/>
              <a:satOff val="0"/>
              <a:lumOff val="0"/>
              <a:alphaOff val="0"/>
            </a:schemeClr>
          </a:lnRef>
          <a:fillRef idx="1">
            <a:schemeClr val="accent4">
              <a:alpha val="50000"/>
              <a:hueOff val="-3109617"/>
              <a:satOff val="10807"/>
              <a:lumOff val="3333"/>
              <a:alphaOff val="0"/>
            </a:schemeClr>
          </a:fillRef>
          <a:effectRef idx="0">
            <a:schemeClr val="accent4">
              <a:alpha val="50000"/>
              <a:hueOff val="-3109617"/>
              <a:satOff val="10807"/>
              <a:lumOff val="3333"/>
              <a:alphaOff val="0"/>
            </a:schemeClr>
          </a:effectRef>
          <a:fontRef idx="minor">
            <a:schemeClr val="tx1"/>
          </a:fontRef>
        </p:style>
        <p:txBody>
          <a:bodyPr spcFirstLastPara="0" vert="horz" wrap="square" lIns="456761" tIns="349779" rIns="456761" bIns="349779" numCol="1" spcCol="1270" anchor="ctr" anchorCtr="0">
            <a:noAutofit/>
          </a:bodyPr>
          <a:lstStyle/>
          <a:p>
            <a:pPr marL="0" lvl="0" indent="0" algn="ctr" defTabSz="622300">
              <a:lnSpc>
                <a:spcPct val="90000"/>
              </a:lnSpc>
              <a:spcBef>
                <a:spcPct val="0"/>
              </a:spcBef>
              <a:spcAft>
                <a:spcPct val="35000"/>
              </a:spcAft>
              <a:buNone/>
            </a:pPr>
            <a:r>
              <a:rPr lang="en-US" sz="1400" kern="1200"/>
              <a:t>Precise Math Language</a:t>
            </a:r>
          </a:p>
        </p:txBody>
      </p:sp>
      <p:sp>
        <p:nvSpPr>
          <p:cNvPr id="9" name="Freeform: Shape 8">
            <a:extLst>
              <a:ext uri="{FF2B5EF4-FFF2-40B4-BE49-F238E27FC236}">
                <a16:creationId xmlns:a16="http://schemas.microsoft.com/office/drawing/2014/main" id="{402C06AA-7906-465F-AD32-58A071EAFCEE}"/>
              </a:ext>
            </a:extLst>
          </p:cNvPr>
          <p:cNvSpPr/>
          <p:nvPr/>
        </p:nvSpPr>
        <p:spPr>
          <a:xfrm>
            <a:off x="4085834" y="2432803"/>
            <a:ext cx="2267031" cy="2267031"/>
          </a:xfrm>
          <a:custGeom>
            <a:avLst/>
            <a:gdLst>
              <a:gd name="connsiteX0" fmla="*/ 0 w 2267031"/>
              <a:gd name="connsiteY0" fmla="*/ 1133516 h 2267031"/>
              <a:gd name="connsiteX1" fmla="*/ 1133516 w 2267031"/>
              <a:gd name="connsiteY1" fmla="*/ 0 h 2267031"/>
              <a:gd name="connsiteX2" fmla="*/ 2267032 w 2267031"/>
              <a:gd name="connsiteY2" fmla="*/ 1133516 h 2267031"/>
              <a:gd name="connsiteX3" fmla="*/ 1133516 w 2267031"/>
              <a:gd name="connsiteY3" fmla="*/ 2267032 h 2267031"/>
              <a:gd name="connsiteX4" fmla="*/ 0 w 2267031"/>
              <a:gd name="connsiteY4" fmla="*/ 1133516 h 2267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031" h="2267031">
                <a:moveTo>
                  <a:pt x="0" y="1133516"/>
                </a:moveTo>
                <a:cubicBezTo>
                  <a:pt x="0" y="507492"/>
                  <a:pt x="507492" y="0"/>
                  <a:pt x="1133516" y="0"/>
                </a:cubicBezTo>
                <a:cubicBezTo>
                  <a:pt x="1759540" y="0"/>
                  <a:pt x="2267032" y="507492"/>
                  <a:pt x="2267032" y="1133516"/>
                </a:cubicBezTo>
                <a:cubicBezTo>
                  <a:pt x="2267032" y="1759540"/>
                  <a:pt x="1759540" y="2267032"/>
                  <a:pt x="1133516" y="2267032"/>
                </a:cubicBezTo>
                <a:cubicBezTo>
                  <a:pt x="507492" y="2267032"/>
                  <a:pt x="0" y="1759540"/>
                  <a:pt x="0" y="1133516"/>
                </a:cubicBezTo>
                <a:close/>
              </a:path>
            </a:pathLst>
          </a:custGeom>
        </p:spPr>
        <p:style>
          <a:lnRef idx="2">
            <a:schemeClr val="lt1">
              <a:hueOff val="0"/>
              <a:satOff val="0"/>
              <a:lumOff val="0"/>
              <a:alphaOff val="0"/>
            </a:schemeClr>
          </a:lnRef>
          <a:fillRef idx="1">
            <a:schemeClr val="accent4">
              <a:alpha val="50000"/>
              <a:hueOff val="-6219234"/>
              <a:satOff val="21614"/>
              <a:lumOff val="6666"/>
              <a:alphaOff val="0"/>
            </a:schemeClr>
          </a:fillRef>
          <a:effectRef idx="0">
            <a:schemeClr val="accent4">
              <a:alpha val="50000"/>
              <a:hueOff val="-6219234"/>
              <a:satOff val="21614"/>
              <a:lumOff val="6666"/>
              <a:alphaOff val="0"/>
            </a:schemeClr>
          </a:effectRef>
          <a:fontRef idx="minor">
            <a:schemeClr val="tx1"/>
          </a:fontRef>
        </p:style>
        <p:txBody>
          <a:bodyPr spcFirstLastPara="0" vert="horz" wrap="square" lIns="456761" tIns="349779" rIns="456761" bIns="349779" numCol="1" spcCol="1270" anchor="ctr" anchorCtr="0">
            <a:noAutofit/>
          </a:bodyPr>
          <a:lstStyle/>
          <a:p>
            <a:pPr marL="0" lvl="0" indent="0" algn="ctr" defTabSz="622300">
              <a:lnSpc>
                <a:spcPct val="90000"/>
              </a:lnSpc>
              <a:spcBef>
                <a:spcPct val="0"/>
              </a:spcBef>
              <a:spcAft>
                <a:spcPct val="35000"/>
              </a:spcAft>
              <a:buNone/>
            </a:pPr>
            <a:r>
              <a:rPr lang="en-US" sz="1400" kern="1200"/>
              <a:t>Multiple Representations</a:t>
            </a:r>
          </a:p>
        </p:txBody>
      </p:sp>
      <p:sp>
        <p:nvSpPr>
          <p:cNvPr id="10" name="Freeform: Shape 9">
            <a:extLst>
              <a:ext uri="{FF2B5EF4-FFF2-40B4-BE49-F238E27FC236}">
                <a16:creationId xmlns:a16="http://schemas.microsoft.com/office/drawing/2014/main" id="{9307D4F8-6273-4E5C-8751-E07C95C82E66}"/>
              </a:ext>
            </a:extLst>
          </p:cNvPr>
          <p:cNvSpPr/>
          <p:nvPr/>
        </p:nvSpPr>
        <p:spPr>
          <a:xfrm>
            <a:off x="5899459" y="2432803"/>
            <a:ext cx="2267031" cy="2267031"/>
          </a:xfrm>
          <a:custGeom>
            <a:avLst/>
            <a:gdLst>
              <a:gd name="connsiteX0" fmla="*/ 0 w 2267031"/>
              <a:gd name="connsiteY0" fmla="*/ 1133516 h 2267031"/>
              <a:gd name="connsiteX1" fmla="*/ 1133516 w 2267031"/>
              <a:gd name="connsiteY1" fmla="*/ 0 h 2267031"/>
              <a:gd name="connsiteX2" fmla="*/ 2267032 w 2267031"/>
              <a:gd name="connsiteY2" fmla="*/ 1133516 h 2267031"/>
              <a:gd name="connsiteX3" fmla="*/ 1133516 w 2267031"/>
              <a:gd name="connsiteY3" fmla="*/ 2267032 h 2267031"/>
              <a:gd name="connsiteX4" fmla="*/ 0 w 2267031"/>
              <a:gd name="connsiteY4" fmla="*/ 1133516 h 2267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031" h="2267031">
                <a:moveTo>
                  <a:pt x="0" y="1133516"/>
                </a:moveTo>
                <a:cubicBezTo>
                  <a:pt x="0" y="507492"/>
                  <a:pt x="507492" y="0"/>
                  <a:pt x="1133516" y="0"/>
                </a:cubicBezTo>
                <a:cubicBezTo>
                  <a:pt x="1759540" y="0"/>
                  <a:pt x="2267032" y="507492"/>
                  <a:pt x="2267032" y="1133516"/>
                </a:cubicBezTo>
                <a:cubicBezTo>
                  <a:pt x="2267032" y="1759540"/>
                  <a:pt x="1759540" y="2267032"/>
                  <a:pt x="1133516" y="2267032"/>
                </a:cubicBezTo>
                <a:cubicBezTo>
                  <a:pt x="507492" y="2267032"/>
                  <a:pt x="0" y="1759540"/>
                  <a:pt x="0" y="1133516"/>
                </a:cubicBezTo>
                <a:close/>
              </a:path>
            </a:pathLst>
          </a:custGeom>
        </p:spPr>
        <p:style>
          <a:lnRef idx="2">
            <a:schemeClr val="lt1">
              <a:hueOff val="0"/>
              <a:satOff val="0"/>
              <a:lumOff val="0"/>
              <a:alphaOff val="0"/>
            </a:schemeClr>
          </a:lnRef>
          <a:fillRef idx="1">
            <a:schemeClr val="accent4">
              <a:alpha val="50000"/>
              <a:hueOff val="-9328852"/>
              <a:satOff val="32420"/>
              <a:lumOff val="10000"/>
              <a:alphaOff val="0"/>
            </a:schemeClr>
          </a:fillRef>
          <a:effectRef idx="0">
            <a:schemeClr val="accent4">
              <a:alpha val="50000"/>
              <a:hueOff val="-9328852"/>
              <a:satOff val="32420"/>
              <a:lumOff val="10000"/>
              <a:alphaOff val="0"/>
            </a:schemeClr>
          </a:effectRef>
          <a:fontRef idx="minor">
            <a:schemeClr val="tx1"/>
          </a:fontRef>
        </p:style>
        <p:txBody>
          <a:bodyPr spcFirstLastPara="0" vert="horz" wrap="square" lIns="456761" tIns="349779" rIns="456761" bIns="349779" numCol="1" spcCol="1270" anchor="ctr" anchorCtr="0">
            <a:noAutofit/>
          </a:bodyPr>
          <a:lstStyle/>
          <a:p>
            <a:pPr marL="0" lvl="0" indent="0" algn="ctr" defTabSz="622300">
              <a:lnSpc>
                <a:spcPct val="90000"/>
              </a:lnSpc>
              <a:spcBef>
                <a:spcPct val="0"/>
              </a:spcBef>
              <a:spcAft>
                <a:spcPct val="35000"/>
              </a:spcAft>
              <a:buNone/>
            </a:pPr>
            <a:r>
              <a:rPr lang="en-US" sz="1400" kern="1200"/>
              <a:t>Number Lines</a:t>
            </a:r>
          </a:p>
        </p:txBody>
      </p:sp>
      <p:sp>
        <p:nvSpPr>
          <p:cNvPr id="11" name="Freeform: Shape 10">
            <a:extLst>
              <a:ext uri="{FF2B5EF4-FFF2-40B4-BE49-F238E27FC236}">
                <a16:creationId xmlns:a16="http://schemas.microsoft.com/office/drawing/2014/main" id="{6057B5D9-21D8-4F60-911B-92C23FAE8F00}"/>
              </a:ext>
            </a:extLst>
          </p:cNvPr>
          <p:cNvSpPr/>
          <p:nvPr/>
        </p:nvSpPr>
        <p:spPr>
          <a:xfrm>
            <a:off x="7713084" y="2432803"/>
            <a:ext cx="2267031" cy="2267031"/>
          </a:xfrm>
          <a:custGeom>
            <a:avLst/>
            <a:gdLst>
              <a:gd name="connsiteX0" fmla="*/ 0 w 2267031"/>
              <a:gd name="connsiteY0" fmla="*/ 1133516 h 2267031"/>
              <a:gd name="connsiteX1" fmla="*/ 1133516 w 2267031"/>
              <a:gd name="connsiteY1" fmla="*/ 0 h 2267031"/>
              <a:gd name="connsiteX2" fmla="*/ 2267032 w 2267031"/>
              <a:gd name="connsiteY2" fmla="*/ 1133516 h 2267031"/>
              <a:gd name="connsiteX3" fmla="*/ 1133516 w 2267031"/>
              <a:gd name="connsiteY3" fmla="*/ 2267032 h 2267031"/>
              <a:gd name="connsiteX4" fmla="*/ 0 w 2267031"/>
              <a:gd name="connsiteY4" fmla="*/ 1133516 h 2267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031" h="2267031">
                <a:moveTo>
                  <a:pt x="0" y="1133516"/>
                </a:moveTo>
                <a:cubicBezTo>
                  <a:pt x="0" y="507492"/>
                  <a:pt x="507492" y="0"/>
                  <a:pt x="1133516" y="0"/>
                </a:cubicBezTo>
                <a:cubicBezTo>
                  <a:pt x="1759540" y="0"/>
                  <a:pt x="2267032" y="507492"/>
                  <a:pt x="2267032" y="1133516"/>
                </a:cubicBezTo>
                <a:cubicBezTo>
                  <a:pt x="2267032" y="1759540"/>
                  <a:pt x="1759540" y="2267032"/>
                  <a:pt x="1133516" y="2267032"/>
                </a:cubicBezTo>
                <a:cubicBezTo>
                  <a:pt x="507492" y="2267032"/>
                  <a:pt x="0" y="1759540"/>
                  <a:pt x="0" y="1133516"/>
                </a:cubicBezTo>
                <a:close/>
              </a:path>
            </a:pathLst>
          </a:custGeom>
        </p:spPr>
        <p:style>
          <a:lnRef idx="2">
            <a:schemeClr val="lt1">
              <a:hueOff val="0"/>
              <a:satOff val="0"/>
              <a:lumOff val="0"/>
              <a:alphaOff val="0"/>
            </a:schemeClr>
          </a:lnRef>
          <a:fillRef idx="1">
            <a:schemeClr val="accent4">
              <a:alpha val="50000"/>
              <a:hueOff val="-12438469"/>
              <a:satOff val="43227"/>
              <a:lumOff val="13333"/>
              <a:alphaOff val="0"/>
            </a:schemeClr>
          </a:fillRef>
          <a:effectRef idx="0">
            <a:schemeClr val="accent4">
              <a:alpha val="50000"/>
              <a:hueOff val="-12438469"/>
              <a:satOff val="43227"/>
              <a:lumOff val="13333"/>
              <a:alphaOff val="0"/>
            </a:schemeClr>
          </a:effectRef>
          <a:fontRef idx="minor">
            <a:schemeClr val="tx1"/>
          </a:fontRef>
        </p:style>
        <p:txBody>
          <a:bodyPr spcFirstLastPara="0" vert="horz" wrap="square" lIns="456761" tIns="349779" rIns="456761" bIns="349779" numCol="1" spcCol="1270" anchor="ctr" anchorCtr="0">
            <a:noAutofit/>
          </a:bodyPr>
          <a:lstStyle/>
          <a:p>
            <a:pPr marL="0" lvl="0" indent="0" algn="ctr" defTabSz="622300">
              <a:lnSpc>
                <a:spcPct val="90000"/>
              </a:lnSpc>
              <a:spcBef>
                <a:spcPct val="0"/>
              </a:spcBef>
              <a:spcAft>
                <a:spcPct val="35000"/>
              </a:spcAft>
              <a:buNone/>
            </a:pPr>
            <a:r>
              <a:rPr lang="en-US" sz="1400" kern="1200"/>
              <a:t>Word Problems</a:t>
            </a:r>
          </a:p>
        </p:txBody>
      </p:sp>
      <p:sp>
        <p:nvSpPr>
          <p:cNvPr id="12" name="Freeform: Shape 11">
            <a:extLst>
              <a:ext uri="{FF2B5EF4-FFF2-40B4-BE49-F238E27FC236}">
                <a16:creationId xmlns:a16="http://schemas.microsoft.com/office/drawing/2014/main" id="{25367BC2-15FD-4B6D-B22B-8B37B62D1C52}"/>
              </a:ext>
            </a:extLst>
          </p:cNvPr>
          <p:cNvSpPr/>
          <p:nvPr/>
        </p:nvSpPr>
        <p:spPr>
          <a:xfrm>
            <a:off x="9526709" y="2432803"/>
            <a:ext cx="2267031" cy="2267031"/>
          </a:xfrm>
          <a:custGeom>
            <a:avLst/>
            <a:gdLst>
              <a:gd name="connsiteX0" fmla="*/ 0 w 2267031"/>
              <a:gd name="connsiteY0" fmla="*/ 1133516 h 2267031"/>
              <a:gd name="connsiteX1" fmla="*/ 1133516 w 2267031"/>
              <a:gd name="connsiteY1" fmla="*/ 0 h 2267031"/>
              <a:gd name="connsiteX2" fmla="*/ 2267032 w 2267031"/>
              <a:gd name="connsiteY2" fmla="*/ 1133516 h 2267031"/>
              <a:gd name="connsiteX3" fmla="*/ 1133516 w 2267031"/>
              <a:gd name="connsiteY3" fmla="*/ 2267032 h 2267031"/>
              <a:gd name="connsiteX4" fmla="*/ 0 w 2267031"/>
              <a:gd name="connsiteY4" fmla="*/ 1133516 h 2267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031" h="2267031">
                <a:moveTo>
                  <a:pt x="0" y="1133516"/>
                </a:moveTo>
                <a:cubicBezTo>
                  <a:pt x="0" y="507492"/>
                  <a:pt x="507492" y="0"/>
                  <a:pt x="1133516" y="0"/>
                </a:cubicBezTo>
                <a:cubicBezTo>
                  <a:pt x="1759540" y="0"/>
                  <a:pt x="2267032" y="507492"/>
                  <a:pt x="2267032" y="1133516"/>
                </a:cubicBezTo>
                <a:cubicBezTo>
                  <a:pt x="2267032" y="1759540"/>
                  <a:pt x="1759540" y="2267032"/>
                  <a:pt x="1133516" y="2267032"/>
                </a:cubicBezTo>
                <a:cubicBezTo>
                  <a:pt x="507492" y="2267032"/>
                  <a:pt x="0" y="1759540"/>
                  <a:pt x="0" y="1133516"/>
                </a:cubicBezTo>
                <a:close/>
              </a:path>
            </a:pathLst>
          </a:custGeom>
        </p:spPr>
        <p:style>
          <a:lnRef idx="2">
            <a:schemeClr val="lt1">
              <a:hueOff val="0"/>
              <a:satOff val="0"/>
              <a:lumOff val="0"/>
              <a:alphaOff val="0"/>
            </a:schemeClr>
          </a:lnRef>
          <a:fillRef idx="1">
            <a:schemeClr val="accent4">
              <a:alpha val="50000"/>
              <a:hueOff val="-15548086"/>
              <a:satOff val="54034"/>
              <a:lumOff val="16666"/>
              <a:alphaOff val="0"/>
            </a:schemeClr>
          </a:fillRef>
          <a:effectRef idx="0">
            <a:schemeClr val="accent4">
              <a:alpha val="50000"/>
              <a:hueOff val="-15548086"/>
              <a:satOff val="54034"/>
              <a:lumOff val="16666"/>
              <a:alphaOff val="0"/>
            </a:schemeClr>
          </a:effectRef>
          <a:fontRef idx="minor">
            <a:schemeClr val="tx1"/>
          </a:fontRef>
        </p:style>
        <p:txBody>
          <a:bodyPr spcFirstLastPara="0" vert="horz" wrap="square" lIns="456761" tIns="349779" rIns="456761" bIns="349779" numCol="1" spcCol="1270" anchor="ctr" anchorCtr="0">
            <a:noAutofit/>
          </a:bodyPr>
          <a:lstStyle/>
          <a:p>
            <a:pPr marL="0" lvl="0" indent="0" algn="ctr" defTabSz="622300">
              <a:lnSpc>
                <a:spcPct val="90000"/>
              </a:lnSpc>
              <a:spcBef>
                <a:spcPct val="0"/>
              </a:spcBef>
              <a:spcAft>
                <a:spcPct val="35000"/>
              </a:spcAft>
              <a:buNone/>
            </a:pPr>
            <a:r>
              <a:rPr lang="en-US" sz="1400" kern="1200"/>
              <a:t>Timed Activities</a:t>
            </a:r>
          </a:p>
        </p:txBody>
      </p:sp>
      <p:sp>
        <p:nvSpPr>
          <p:cNvPr id="4" name="Text Placeholder 3">
            <a:extLst>
              <a:ext uri="{FF2B5EF4-FFF2-40B4-BE49-F238E27FC236}">
                <a16:creationId xmlns:a16="http://schemas.microsoft.com/office/drawing/2014/main" id="{C585C9E8-447F-7D4A-9D67-DE148E770E62}"/>
              </a:ext>
            </a:extLst>
          </p:cNvPr>
          <p:cNvSpPr>
            <a:spLocks noGrp="1"/>
          </p:cNvSpPr>
          <p:nvPr>
            <p:ph type="body" sz="quarter" idx="16"/>
          </p:nvPr>
        </p:nvSpPr>
        <p:spPr>
          <a:xfrm>
            <a:off x="8019875" y="6044676"/>
            <a:ext cx="3775249" cy="266984"/>
          </a:xfrm>
        </p:spPr>
        <p:txBody>
          <a:bodyPr/>
          <a:lstStyle/>
          <a:p>
            <a:r>
              <a:rPr lang="en-US" sz="1600"/>
              <a:t>(Fuchs et al., 2021)</a:t>
            </a:r>
          </a:p>
        </p:txBody>
      </p:sp>
    </p:spTree>
    <p:extLst>
      <p:ext uri="{BB962C8B-B14F-4D97-AF65-F5344CB8AC3E}">
        <p14:creationId xmlns:p14="http://schemas.microsoft.com/office/powerpoint/2010/main" val="2859115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4BBD-FA68-C240-92A4-565DA93D85AE}"/>
              </a:ext>
            </a:extLst>
          </p:cNvPr>
          <p:cNvSpPr>
            <a:spLocks noGrp="1"/>
          </p:cNvSpPr>
          <p:nvPr>
            <p:ph type="title"/>
          </p:nvPr>
        </p:nvSpPr>
        <p:spPr>
          <a:xfrm>
            <a:off x="916518" y="266980"/>
            <a:ext cx="10966449" cy="1107996"/>
          </a:xfrm>
        </p:spPr>
        <p:txBody>
          <a:bodyPr/>
          <a:lstStyle/>
          <a:p>
            <a:r>
              <a:rPr lang="en-US"/>
              <a:t>Connection Between Scaffolds and Evidence-Based Practices</a:t>
            </a:r>
          </a:p>
        </p:txBody>
      </p:sp>
      <p:sp>
        <p:nvSpPr>
          <p:cNvPr id="3" name="Content Placeholder 2">
            <a:extLst>
              <a:ext uri="{FF2B5EF4-FFF2-40B4-BE49-F238E27FC236}">
                <a16:creationId xmlns:a16="http://schemas.microsoft.com/office/drawing/2014/main" id="{4F2614BB-8752-414A-B229-41CB573487E2}"/>
              </a:ext>
            </a:extLst>
          </p:cNvPr>
          <p:cNvSpPr>
            <a:spLocks noGrp="1"/>
          </p:cNvSpPr>
          <p:nvPr>
            <p:ph idx="1"/>
          </p:nvPr>
        </p:nvSpPr>
        <p:spPr/>
        <p:txBody>
          <a:bodyPr/>
          <a:lstStyle/>
          <a:p>
            <a:r>
              <a:rPr lang="en-US"/>
              <a:t>Planning for scaffolds and embedding evidence-based practices need to be included in the lesson plan, rather than reactive during the lesson. </a:t>
            </a:r>
          </a:p>
          <a:p>
            <a:r>
              <a:rPr lang="en-US"/>
              <a:t>Teachers need to review data to determine what scaffolds are needed for students to be successful and pair the scaffolds with instructional strategies to increase conceptual understanding. </a:t>
            </a:r>
          </a:p>
          <a:p>
            <a:r>
              <a:rPr lang="en-US"/>
              <a:t>Besides pairing scaffolds and evidence-based practices, it is imperative that general and special educators collaborate so that specially designed instruction is part of each lesson, alongside scaffolds. </a:t>
            </a:r>
          </a:p>
        </p:txBody>
      </p:sp>
    </p:spTree>
    <p:extLst>
      <p:ext uri="{BB962C8B-B14F-4D97-AF65-F5344CB8AC3E}">
        <p14:creationId xmlns:p14="http://schemas.microsoft.com/office/powerpoint/2010/main" val="34260087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4B688A-317A-EB47-A79C-1BAED1694A9D}"/>
              </a:ext>
            </a:extLst>
          </p:cNvPr>
          <p:cNvSpPr>
            <a:spLocks noGrp="1"/>
          </p:cNvSpPr>
          <p:nvPr>
            <p:ph type="ctrTitle"/>
          </p:nvPr>
        </p:nvSpPr>
        <p:spPr>
          <a:xfrm>
            <a:off x="1524000" y="2402688"/>
            <a:ext cx="9144000" cy="923330"/>
          </a:xfrm>
        </p:spPr>
        <p:txBody>
          <a:bodyPr/>
          <a:lstStyle/>
          <a:p>
            <a:r>
              <a:rPr lang="en-US"/>
              <a:t>Closing </a:t>
            </a:r>
          </a:p>
        </p:txBody>
      </p:sp>
      <p:sp>
        <p:nvSpPr>
          <p:cNvPr id="2" name="Slide Number Placeholder 1">
            <a:extLst>
              <a:ext uri="{FF2B5EF4-FFF2-40B4-BE49-F238E27FC236}">
                <a16:creationId xmlns:a16="http://schemas.microsoft.com/office/drawing/2014/main" id="{02AA3ED6-2235-4AB3-A46C-8D07B0B87D05}"/>
              </a:ext>
            </a:extLst>
          </p:cNvPr>
          <p:cNvSpPr>
            <a:spLocks noGrp="1"/>
          </p:cNvSpPr>
          <p:nvPr>
            <p:ph type="sldNum" sz="quarter" idx="4"/>
          </p:nvPr>
        </p:nvSpPr>
        <p:spPr/>
        <p:txBody>
          <a:bodyPr/>
          <a:lstStyle/>
          <a:p>
            <a:pPr algn="r"/>
            <a:fld id="{F3477EC8-074D-41C4-94AE-E9EA7CEEA348}" type="slidenum">
              <a:rPr lang="en-US" smtClean="0"/>
              <a:pPr algn="r"/>
              <a:t>66</a:t>
            </a:fld>
            <a:endParaRPr lang="en-US"/>
          </a:p>
        </p:txBody>
      </p:sp>
    </p:spTree>
    <p:extLst>
      <p:ext uri="{BB962C8B-B14F-4D97-AF65-F5344CB8AC3E}">
        <p14:creationId xmlns:p14="http://schemas.microsoft.com/office/powerpoint/2010/main" val="2217019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499D8C-330C-0642-83EF-49306D324C3B}"/>
              </a:ext>
            </a:extLst>
          </p:cNvPr>
          <p:cNvSpPr>
            <a:spLocks noGrp="1"/>
          </p:cNvSpPr>
          <p:nvPr>
            <p:ph type="title"/>
          </p:nvPr>
        </p:nvSpPr>
        <p:spPr>
          <a:xfrm>
            <a:off x="916518" y="859078"/>
            <a:ext cx="10966449" cy="553998"/>
          </a:xfrm>
        </p:spPr>
        <p:txBody>
          <a:bodyPr/>
          <a:lstStyle/>
          <a:p>
            <a:r>
              <a:rPr lang="en-US"/>
              <a:t>In Closing</a:t>
            </a:r>
          </a:p>
        </p:txBody>
      </p:sp>
      <p:sp>
        <p:nvSpPr>
          <p:cNvPr id="8" name="Content Placeholder 7">
            <a:extLst>
              <a:ext uri="{FF2B5EF4-FFF2-40B4-BE49-F238E27FC236}">
                <a16:creationId xmlns:a16="http://schemas.microsoft.com/office/drawing/2014/main" id="{95891A28-7994-AA4D-8BA7-966CA58FEB38}"/>
              </a:ext>
            </a:extLst>
          </p:cNvPr>
          <p:cNvSpPr>
            <a:spLocks noGrp="1"/>
          </p:cNvSpPr>
          <p:nvPr>
            <p:ph idx="1"/>
          </p:nvPr>
        </p:nvSpPr>
        <p:spPr/>
        <p:txBody>
          <a:bodyPr/>
          <a:lstStyle/>
          <a:p>
            <a:pPr marL="233045" indent="-233045"/>
            <a:r>
              <a:rPr lang="en-US"/>
              <a:t>Computation tasks should be structured to promote inquiry (and thus student conversation) about the best approach, the validity of the process, or the discovery of a rule or property.</a:t>
            </a:r>
          </a:p>
          <a:p>
            <a:pPr marL="233045" indent="-233045"/>
            <a:r>
              <a:rPr lang="en-US">
                <a:cs typeface="Arial"/>
              </a:rPr>
              <a:t>Students will need a lot of modeling and support in how to discuss. </a:t>
            </a:r>
          </a:p>
          <a:p>
            <a:pPr marL="456882" lvl="1" indent="-233045"/>
            <a:r>
              <a:rPr lang="en-US">
                <a:cs typeface="Arial"/>
              </a:rPr>
              <a:t>Consider modeling with a co-teacher and providing sentence starters and activities that lead to discussion.</a:t>
            </a:r>
          </a:p>
          <a:p>
            <a:pPr marL="456882" lvl="1" indent="-233045"/>
            <a:r>
              <a:rPr lang="en-US">
                <a:cs typeface="Arial"/>
              </a:rPr>
              <a:t>Break the class into two groups for students to practice discussing and asking and answering questions.</a:t>
            </a:r>
          </a:p>
        </p:txBody>
      </p:sp>
    </p:spTree>
    <p:extLst>
      <p:ext uri="{BB962C8B-B14F-4D97-AF65-F5344CB8AC3E}">
        <p14:creationId xmlns:p14="http://schemas.microsoft.com/office/powerpoint/2010/main" val="2535644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1A52-8D07-FC44-AADA-F5F34FFB221C}"/>
              </a:ext>
            </a:extLst>
          </p:cNvPr>
          <p:cNvSpPr>
            <a:spLocks noGrp="1"/>
          </p:cNvSpPr>
          <p:nvPr>
            <p:ph type="title"/>
          </p:nvPr>
        </p:nvSpPr>
        <p:spPr>
          <a:xfrm>
            <a:off x="916518" y="871041"/>
            <a:ext cx="10966449" cy="553998"/>
          </a:xfrm>
        </p:spPr>
        <p:txBody>
          <a:bodyPr/>
          <a:lstStyle/>
          <a:p>
            <a:r>
              <a:rPr lang="en-US"/>
              <a:t>Fostering Conversation</a:t>
            </a:r>
          </a:p>
        </p:txBody>
      </p:sp>
      <p:sp>
        <p:nvSpPr>
          <p:cNvPr id="3" name="Content Placeholder 2">
            <a:extLst>
              <a:ext uri="{FF2B5EF4-FFF2-40B4-BE49-F238E27FC236}">
                <a16:creationId xmlns:a16="http://schemas.microsoft.com/office/drawing/2014/main" id="{148CA36C-EFEE-3E4B-8A86-C4BAB69D6165}"/>
              </a:ext>
            </a:extLst>
          </p:cNvPr>
          <p:cNvSpPr>
            <a:spLocks noGrp="1"/>
          </p:cNvSpPr>
          <p:nvPr>
            <p:ph sz="quarter" idx="11"/>
          </p:nvPr>
        </p:nvSpPr>
        <p:spPr/>
        <p:txBody>
          <a:bodyPr/>
          <a:lstStyle/>
          <a:p>
            <a:r>
              <a:rPr lang="en-US"/>
              <a:t>In planning lessons, consider multiple ways, such as the following, to interject opportunities for student discussion and discourse, while checking for understanding:</a:t>
            </a:r>
          </a:p>
          <a:p>
            <a:pPr lvl="1"/>
            <a:r>
              <a:rPr lang="en-US"/>
              <a:t>Investigate reasonableness.</a:t>
            </a:r>
          </a:p>
          <a:p>
            <a:pPr lvl="1"/>
            <a:r>
              <a:rPr lang="en-US"/>
              <a:t>Define a concept and then compare definitions, merits, and validity.</a:t>
            </a:r>
          </a:p>
          <a:p>
            <a:pPr lvl="1"/>
            <a:r>
              <a:rPr lang="en-US"/>
              <a:t>Justify or explain different approaches or perspectives. </a:t>
            </a:r>
          </a:p>
          <a:p>
            <a:pPr lvl="1"/>
            <a:r>
              <a:rPr lang="en-US"/>
              <a:t>Interpret representations. </a:t>
            </a:r>
          </a:p>
          <a:p>
            <a:r>
              <a:rPr lang="en-US"/>
              <a:t>Foster student discourse by focusing on the </a:t>
            </a:r>
            <a:r>
              <a:rPr lang="en-US" i="1"/>
              <a:t>what</a:t>
            </a:r>
            <a:r>
              <a:rPr lang="en-US"/>
              <a:t> and </a:t>
            </a:r>
            <a:r>
              <a:rPr lang="en-US" i="1"/>
              <a:t>why</a:t>
            </a:r>
            <a:r>
              <a:rPr lang="en-US"/>
              <a:t> of the math, rather than on the </a:t>
            </a:r>
            <a:r>
              <a:rPr lang="en-US" i="1"/>
              <a:t>how</a:t>
            </a:r>
            <a:r>
              <a:rPr lang="en-US"/>
              <a:t>.</a:t>
            </a:r>
          </a:p>
        </p:txBody>
      </p:sp>
    </p:spTree>
    <p:extLst>
      <p:ext uri="{BB962C8B-B14F-4D97-AF65-F5344CB8AC3E}">
        <p14:creationId xmlns:p14="http://schemas.microsoft.com/office/powerpoint/2010/main" val="40799624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6D4B-0F5E-7147-8B64-EB6663ACAB72}"/>
              </a:ext>
            </a:extLst>
          </p:cNvPr>
          <p:cNvSpPr>
            <a:spLocks noGrp="1"/>
          </p:cNvSpPr>
          <p:nvPr>
            <p:ph type="ctrTitle"/>
          </p:nvPr>
        </p:nvSpPr>
        <p:spPr>
          <a:xfrm>
            <a:off x="1524000" y="2402688"/>
            <a:ext cx="9144000" cy="923330"/>
          </a:xfrm>
        </p:spPr>
        <p:txBody>
          <a:bodyPr/>
          <a:lstStyle/>
          <a:p>
            <a:r>
              <a:rPr lang="en-US"/>
              <a:t>Resources and References </a:t>
            </a:r>
          </a:p>
        </p:txBody>
      </p:sp>
      <p:sp>
        <p:nvSpPr>
          <p:cNvPr id="4" name="Slide Number Placeholder 3">
            <a:extLst>
              <a:ext uri="{FF2B5EF4-FFF2-40B4-BE49-F238E27FC236}">
                <a16:creationId xmlns:a16="http://schemas.microsoft.com/office/drawing/2014/main" id="{EE00CF6D-ABE9-4E7A-828B-772F849E27E5}"/>
              </a:ext>
            </a:extLst>
          </p:cNvPr>
          <p:cNvSpPr>
            <a:spLocks noGrp="1"/>
          </p:cNvSpPr>
          <p:nvPr>
            <p:ph type="sldNum" sz="quarter" idx="4"/>
          </p:nvPr>
        </p:nvSpPr>
        <p:spPr/>
        <p:txBody>
          <a:bodyPr/>
          <a:lstStyle/>
          <a:p>
            <a:pPr algn="r"/>
            <a:fld id="{F3477EC8-074D-41C4-94AE-E9EA7CEEA348}" type="slidenum">
              <a:rPr lang="en-US" smtClean="0"/>
              <a:pPr algn="r"/>
              <a:t>69</a:t>
            </a:fld>
            <a:endParaRPr lang="en-US"/>
          </a:p>
        </p:txBody>
      </p:sp>
    </p:spTree>
    <p:extLst>
      <p:ext uri="{BB962C8B-B14F-4D97-AF65-F5344CB8AC3E}">
        <p14:creationId xmlns:p14="http://schemas.microsoft.com/office/powerpoint/2010/main" val="11982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5ADB-BBB7-7949-9E40-9AD4D3CA1236}"/>
              </a:ext>
            </a:extLst>
          </p:cNvPr>
          <p:cNvSpPr>
            <a:spLocks noGrp="1"/>
          </p:cNvSpPr>
          <p:nvPr>
            <p:ph type="title"/>
          </p:nvPr>
        </p:nvSpPr>
        <p:spPr>
          <a:xfrm>
            <a:off x="916518" y="871041"/>
            <a:ext cx="10966449" cy="553998"/>
          </a:xfrm>
        </p:spPr>
        <p:txBody>
          <a:bodyPr/>
          <a:lstStyle/>
          <a:p>
            <a:r>
              <a:rPr lang="en-US"/>
              <a:t>National Math Trends: NAEP Grade 8</a:t>
            </a:r>
          </a:p>
        </p:txBody>
      </p:sp>
      <p:pic>
        <p:nvPicPr>
          <p:cNvPr id="3" name="Picture 2">
            <a:extLst>
              <a:ext uri="{FF2B5EF4-FFF2-40B4-BE49-F238E27FC236}">
                <a16:creationId xmlns:a16="http://schemas.microsoft.com/office/drawing/2014/main" id="{B98162B3-D804-4EE1-9615-2D7E93EF94FD}"/>
              </a:ext>
            </a:extLst>
          </p:cNvPr>
          <p:cNvPicPr>
            <a:picLocks noChangeAspect="1"/>
          </p:cNvPicPr>
          <p:nvPr/>
        </p:nvPicPr>
        <p:blipFill>
          <a:blip r:embed="rId3"/>
          <a:stretch>
            <a:fillRect/>
          </a:stretch>
        </p:blipFill>
        <p:spPr>
          <a:xfrm>
            <a:off x="952858" y="1542631"/>
            <a:ext cx="10358002" cy="4480948"/>
          </a:xfrm>
          <a:prstGeom prst="rect">
            <a:avLst/>
          </a:prstGeom>
        </p:spPr>
      </p:pic>
    </p:spTree>
    <p:extLst>
      <p:ext uri="{BB962C8B-B14F-4D97-AF65-F5344CB8AC3E}">
        <p14:creationId xmlns:p14="http://schemas.microsoft.com/office/powerpoint/2010/main" val="3281283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E3FA-F6DD-F248-ACC6-5F76C353702B}"/>
              </a:ext>
            </a:extLst>
          </p:cNvPr>
          <p:cNvSpPr>
            <a:spLocks noGrp="1"/>
          </p:cNvSpPr>
          <p:nvPr>
            <p:ph type="title"/>
          </p:nvPr>
        </p:nvSpPr>
        <p:spPr>
          <a:xfrm>
            <a:off x="916518" y="871041"/>
            <a:ext cx="10966449" cy="553998"/>
          </a:xfrm>
        </p:spPr>
        <p:txBody>
          <a:bodyPr/>
          <a:lstStyle/>
          <a:p>
            <a:r>
              <a:rPr lang="en-US"/>
              <a:t>Resources</a:t>
            </a:r>
          </a:p>
        </p:txBody>
      </p:sp>
      <p:sp>
        <p:nvSpPr>
          <p:cNvPr id="3" name="Content Placeholder 2">
            <a:extLst>
              <a:ext uri="{FF2B5EF4-FFF2-40B4-BE49-F238E27FC236}">
                <a16:creationId xmlns:a16="http://schemas.microsoft.com/office/drawing/2014/main" id="{94365997-CEFF-C140-88F0-0F80B02DC6D5}"/>
              </a:ext>
            </a:extLst>
          </p:cNvPr>
          <p:cNvSpPr>
            <a:spLocks noGrp="1"/>
          </p:cNvSpPr>
          <p:nvPr>
            <p:ph sz="quarter" idx="11"/>
          </p:nvPr>
        </p:nvSpPr>
        <p:spPr/>
        <p:txBody>
          <a:bodyPr/>
          <a:lstStyle/>
          <a:p>
            <a:r>
              <a:rPr lang="en-US">
                <a:latin typeface="Calibri"/>
                <a:cs typeface="Calibri"/>
                <a:hlinkClick r:id="rId3"/>
              </a:rPr>
              <a:t>COHERENCE MAP</a:t>
            </a:r>
            <a:endParaRPr lang="en-US">
              <a:latin typeface="Calibri"/>
              <a:cs typeface="Calibri"/>
            </a:endParaRPr>
          </a:p>
          <a:p>
            <a:r>
              <a:rPr lang="en-US">
                <a:latin typeface="Calibri"/>
                <a:cs typeface="Calibri"/>
                <a:hlinkClick r:id="rId4"/>
              </a:rPr>
              <a:t>NAEP QUESTIONS TOOL</a:t>
            </a:r>
            <a:endParaRPr lang="en-US">
              <a:hlinkClick r:id="rId4"/>
            </a:endParaRPr>
          </a:p>
          <a:p>
            <a:r>
              <a:rPr lang="en-US">
                <a:latin typeface="Calibri"/>
                <a:cs typeface="Calibri"/>
                <a:hlinkClick r:id="rId5"/>
              </a:rPr>
              <a:t>SBAC SAMPLE QUESTION LINK</a:t>
            </a:r>
            <a:endParaRPr lang="en-US"/>
          </a:p>
        </p:txBody>
      </p:sp>
    </p:spTree>
    <p:extLst>
      <p:ext uri="{BB962C8B-B14F-4D97-AF65-F5344CB8AC3E}">
        <p14:creationId xmlns:p14="http://schemas.microsoft.com/office/powerpoint/2010/main" val="4016405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B455-2924-C44B-B20F-A9E3CEA453F3}"/>
              </a:ext>
            </a:extLst>
          </p:cNvPr>
          <p:cNvSpPr>
            <a:spLocks noGrp="1"/>
          </p:cNvSpPr>
          <p:nvPr>
            <p:ph type="title"/>
          </p:nvPr>
        </p:nvSpPr>
        <p:spPr/>
        <p:txBody>
          <a:bodyPr/>
          <a:lstStyle/>
          <a:p>
            <a:r>
              <a:rPr lang="en-US"/>
              <a:t>References</a:t>
            </a:r>
          </a:p>
        </p:txBody>
      </p:sp>
      <p:sp>
        <p:nvSpPr>
          <p:cNvPr id="5" name="Content Placeholder 4">
            <a:extLst>
              <a:ext uri="{FF2B5EF4-FFF2-40B4-BE49-F238E27FC236}">
                <a16:creationId xmlns:a16="http://schemas.microsoft.com/office/drawing/2014/main" id="{78B2E338-D3FB-0547-B1CE-017F9EC2D3B2}"/>
              </a:ext>
            </a:extLst>
          </p:cNvPr>
          <p:cNvSpPr>
            <a:spLocks noGrp="1"/>
          </p:cNvSpPr>
          <p:nvPr>
            <p:ph idx="1"/>
          </p:nvPr>
        </p:nvSpPr>
        <p:spPr/>
        <p:txBody>
          <a:bodyPr>
            <a:noAutofit/>
          </a:bodyPr>
          <a:lstStyle/>
          <a:p>
            <a:pPr marL="460375" indent="-460375">
              <a:buNone/>
            </a:pPr>
            <a:r>
              <a:rPr lang="en-US" sz="1600"/>
              <a:t>Baddeley, A. D., &amp; Logie, R. H. (1999). Working memory: The multiple component model. In A. Miyake &amp; P. Shah (Eds.). </a:t>
            </a:r>
            <a:r>
              <a:rPr lang="en-US" sz="1600" i="1"/>
              <a:t>Models of working memory </a:t>
            </a:r>
            <a:r>
              <a:rPr lang="en-US" sz="1600"/>
              <a:t>(pp. 28–61). Cambridge University Press. </a:t>
            </a:r>
          </a:p>
          <a:p>
            <a:pPr marL="460375" indent="-460375">
              <a:buNone/>
            </a:pPr>
            <a:r>
              <a:rPr lang="en-US" sz="1600"/>
              <a:t>Fuchs, L. S., Newman-Gonchar, R., Schumacher, R., Dougherty, B., Bucka, N., Karp, K. S., Woodward, J., Clarke, B., Jordan, N. C., Gersten, R., Jayanthi, M., Keating, B., &amp; Morgan, S. (2021). </a:t>
            </a:r>
            <a:r>
              <a:rPr lang="en-US" sz="1600" i="1"/>
              <a:t>Assisting students struggling with mathematics: Intervention in the elementary grades</a:t>
            </a:r>
            <a:r>
              <a:rPr lang="en-US" sz="1600"/>
              <a:t> (WWC 2021006). National Center for Education Evaluation and Regional Assistance, Institute of Education Sciences, U.S. Department of Education. </a:t>
            </a:r>
            <a:r>
              <a:rPr lang="en-US" sz="1600">
                <a:hlinkClick r:id="rId2"/>
              </a:rPr>
              <a:t>http://whatworks.ed.gov/</a:t>
            </a:r>
            <a:r>
              <a:rPr lang="en-US" sz="1600"/>
              <a:t> </a:t>
            </a:r>
          </a:p>
          <a:p>
            <a:pPr marL="460375" indent="-460375">
              <a:buNone/>
            </a:pPr>
            <a:r>
              <a:rPr lang="en-US" sz="1600"/>
              <a:t>Geary, D. (2004). Mathematics and learning disabilities. </a:t>
            </a:r>
            <a:r>
              <a:rPr lang="en-US" sz="1600" i="1"/>
              <a:t>Journal of Learning Disabilities, 37</a:t>
            </a:r>
            <a:r>
              <a:rPr lang="en-US" sz="1600"/>
              <a:t>(1), 4-15. </a:t>
            </a:r>
          </a:p>
          <a:p>
            <a:pPr marL="460375" indent="-460375">
              <a:buNone/>
            </a:pPr>
            <a:r>
              <a:rPr lang="en-US" sz="1600" err="1"/>
              <a:t>Gresalfi</a:t>
            </a:r>
            <a:r>
              <a:rPr lang="en-US" sz="1600"/>
              <a:t>, M.S., &amp; Cobb, P. (2006). Cultivating students’ discipline-specific dispositions as a critical goal for pedagogy and equity. </a:t>
            </a:r>
            <a:r>
              <a:rPr lang="en-US" sz="1600" i="1"/>
              <a:t>Pedagogies: An International Journal, 1</a:t>
            </a:r>
            <a:r>
              <a:rPr lang="en-US" sz="1600"/>
              <a:t>(1), 49-57.</a:t>
            </a:r>
          </a:p>
          <a:p>
            <a:pPr marL="460375" indent="-460375">
              <a:buNone/>
            </a:pPr>
            <a:r>
              <a:rPr lang="en-US" sz="1600" err="1"/>
              <a:t>Herbel</a:t>
            </a:r>
            <a:r>
              <a:rPr lang="en-US" sz="1600"/>
              <a:t>-Eisenmann, B. &amp; Otten, S. (2011). Mapping mathematics in classroom discourse. </a:t>
            </a:r>
            <a:r>
              <a:rPr lang="en-US" sz="1600" i="1"/>
              <a:t>Journal for Research in Mathematics Education, 5</a:t>
            </a:r>
            <a:r>
              <a:rPr lang="en-US" sz="1600"/>
              <a:t>2(5), 451-485. </a:t>
            </a:r>
          </a:p>
          <a:p>
            <a:pPr marL="460375" indent="-460375">
              <a:buNone/>
            </a:pPr>
            <a:r>
              <a:rPr lang="en-US" sz="1600"/>
              <a:t>Hufferd-Ackles, K., Fuson, K. C., &amp; Sherin, M. G. (2004). Describing levels and components of a math-talk learning community. </a:t>
            </a:r>
            <a:r>
              <a:rPr lang="en-US" sz="1600" i="1"/>
              <a:t>Journal for Research in Mathematics Education, 35</a:t>
            </a:r>
            <a:r>
              <a:rPr lang="en-US" sz="1600"/>
              <a:t>(2), 81–116. </a:t>
            </a:r>
          </a:p>
        </p:txBody>
      </p:sp>
    </p:spTree>
    <p:extLst>
      <p:ext uri="{BB962C8B-B14F-4D97-AF65-F5344CB8AC3E}">
        <p14:creationId xmlns:p14="http://schemas.microsoft.com/office/powerpoint/2010/main" val="33867549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B455-2924-C44B-B20F-A9E3CEA453F3}"/>
              </a:ext>
            </a:extLst>
          </p:cNvPr>
          <p:cNvSpPr>
            <a:spLocks noGrp="1"/>
          </p:cNvSpPr>
          <p:nvPr>
            <p:ph type="title"/>
          </p:nvPr>
        </p:nvSpPr>
        <p:spPr/>
        <p:txBody>
          <a:bodyPr/>
          <a:lstStyle/>
          <a:p>
            <a:r>
              <a:rPr lang="en-US"/>
              <a:t>References (continued)</a:t>
            </a:r>
          </a:p>
        </p:txBody>
      </p:sp>
      <p:sp>
        <p:nvSpPr>
          <p:cNvPr id="5" name="Content Placeholder 4">
            <a:extLst>
              <a:ext uri="{FF2B5EF4-FFF2-40B4-BE49-F238E27FC236}">
                <a16:creationId xmlns:a16="http://schemas.microsoft.com/office/drawing/2014/main" id="{78B2E338-D3FB-0547-B1CE-017F9EC2D3B2}"/>
              </a:ext>
            </a:extLst>
          </p:cNvPr>
          <p:cNvSpPr>
            <a:spLocks noGrp="1"/>
          </p:cNvSpPr>
          <p:nvPr>
            <p:ph idx="1"/>
          </p:nvPr>
        </p:nvSpPr>
        <p:spPr/>
        <p:txBody>
          <a:bodyPr>
            <a:normAutofit lnSpcReduction="10000"/>
          </a:bodyPr>
          <a:lstStyle/>
          <a:p>
            <a:pPr marL="460375" indent="-460375">
              <a:buNone/>
            </a:pPr>
            <a:r>
              <a:rPr lang="en-US" sz="1600"/>
              <a:t>National Council of Teachers of Mathematics. (2014). </a:t>
            </a:r>
            <a:r>
              <a:rPr lang="en-US" sz="1600" i="1"/>
              <a:t>Principles to actions. Ensuring mathematical success for all</a:t>
            </a:r>
            <a:r>
              <a:rPr lang="en-US" sz="1600"/>
              <a:t>. National Council of Teachers of Mathematics.</a:t>
            </a:r>
          </a:p>
          <a:p>
            <a:pPr marL="460375" indent="-460375">
              <a:buNone/>
            </a:pPr>
            <a:r>
              <a:rPr lang="en-US" sz="1600"/>
              <a:t>National Council of Teachers of Mathematics. (2014). </a:t>
            </a:r>
            <a:r>
              <a:rPr lang="en-US" sz="1600" i="1"/>
              <a:t>Principals to action. Ensuring mathematical success for all</a:t>
            </a:r>
            <a:r>
              <a:rPr lang="en-US" sz="1600"/>
              <a:t>. National Council of Teachers of Mathematics.</a:t>
            </a:r>
          </a:p>
          <a:p>
            <a:pPr marL="460375" indent="-460375">
              <a:buNone/>
            </a:pPr>
            <a:r>
              <a:rPr lang="en-US" sz="1600"/>
              <a:t>SanGiovanni, J., &amp; Novak, J. R. (2018). </a:t>
            </a:r>
            <a:r>
              <a:rPr lang="en-US" sz="1600" i="1"/>
              <a:t>Mine the gap for mathematical understanding. Grades 6</a:t>
            </a:r>
            <a:r>
              <a:rPr lang="en-US" sz="1600"/>
              <a:t>–</a:t>
            </a:r>
            <a:r>
              <a:rPr lang="en-US" sz="1600" i="1"/>
              <a:t>8</a:t>
            </a:r>
            <a:r>
              <a:rPr lang="en-US" sz="1600"/>
              <a:t>. Corwin.</a:t>
            </a:r>
          </a:p>
          <a:p>
            <a:pPr marL="460375" indent="-460375">
              <a:buNone/>
            </a:pPr>
            <a:r>
              <a:rPr lang="en-US" sz="1600"/>
              <a:t>Siegler, 1988</a:t>
            </a:r>
            <a:endParaRPr lang="en-US" sz="1600">
              <a:highlight>
                <a:srgbClr val="00FFFF"/>
              </a:highlight>
            </a:endParaRPr>
          </a:p>
          <a:p>
            <a:pPr marL="460375" indent="-460375">
              <a:buNone/>
            </a:pPr>
            <a:r>
              <a:rPr lang="en-US" sz="1600"/>
              <a:t>Simpson, A., </a:t>
            </a:r>
            <a:r>
              <a:rPr lang="en-US" sz="1600" err="1"/>
              <a:t>Mokalled</a:t>
            </a:r>
            <a:r>
              <a:rPr lang="en-US" sz="1600"/>
              <a:t>, S., </a:t>
            </a:r>
            <a:r>
              <a:rPr lang="en-US" sz="1600" err="1"/>
              <a:t>Ellenburg</a:t>
            </a:r>
            <a:r>
              <a:rPr lang="en-US" sz="1600"/>
              <a:t>, LA., &amp; Che, M. (2015). A tool for rethinking teachers’ questioning. </a:t>
            </a:r>
            <a:r>
              <a:rPr lang="en-US" sz="1600" i="1"/>
              <a:t>Mathematics Teaching in the Middle School, 20</a:t>
            </a:r>
            <a:r>
              <a:rPr lang="en-US" sz="1600"/>
              <a:t>(5), 294-302.</a:t>
            </a:r>
          </a:p>
          <a:p>
            <a:pPr marL="460375" indent="-460375">
              <a:buNone/>
            </a:pPr>
            <a:r>
              <a:rPr lang="en-US" sz="1600">
                <a:cs typeface="Arial"/>
              </a:rPr>
              <a:t>Smith, M., &amp; Stein, M. K. (2018). </a:t>
            </a:r>
            <a:r>
              <a:rPr lang="en-US" sz="1600" i="1">
                <a:cs typeface="Arial"/>
              </a:rPr>
              <a:t>5 practices for orchestrating productive mathematics discussions: Second edition</a:t>
            </a:r>
            <a:r>
              <a:rPr lang="en-US" sz="1600">
                <a:cs typeface="Arial"/>
              </a:rPr>
              <a:t>. Corwin.</a:t>
            </a:r>
            <a:endParaRPr lang="en-US" sz="1600"/>
          </a:p>
          <a:p>
            <a:pPr marL="460375" indent="-460375">
              <a:buNone/>
            </a:pPr>
            <a:r>
              <a:rPr lang="en-US" sz="1600"/>
              <a:t>Turner, E., Dominguez, H., Maldonado, L., &amp; Empson, S. (2013). English learners’ participation in mathematical discussion: Shifting positionings and dynamic identities. </a:t>
            </a:r>
            <a:r>
              <a:rPr lang="en-US" sz="1600" i="1"/>
              <a:t>Journal for Research in Mathematics Education</a:t>
            </a:r>
            <a:r>
              <a:rPr lang="en-US" sz="1600"/>
              <a:t>, </a:t>
            </a:r>
            <a:r>
              <a:rPr lang="en-US" sz="1600" i="1"/>
              <a:t>44</a:t>
            </a:r>
            <a:r>
              <a:rPr lang="en-US" sz="1600"/>
              <a:t>(1), 199–234. </a:t>
            </a:r>
            <a:r>
              <a:rPr lang="en-US" sz="1600">
                <a:hlinkClick r:id="rId2"/>
              </a:rPr>
              <a:t>https://doi.org/10.5951/jresematheduc.44.1.0199</a:t>
            </a:r>
            <a:endParaRPr lang="en-US" sz="1600"/>
          </a:p>
          <a:p>
            <a:pPr marL="460375" indent="-460375">
              <a:buNone/>
            </a:pPr>
            <a:r>
              <a:rPr lang="en-US" sz="1600"/>
              <a:t>Wehmeyer, M. L. (1992). Self-determination and the education of students with mental retardation. </a:t>
            </a:r>
            <a:r>
              <a:rPr lang="en-US" sz="1600" i="1"/>
              <a:t>Education and Training in Mental Retardation, 27</a:t>
            </a:r>
            <a:r>
              <a:rPr lang="en-US" sz="1600"/>
              <a:t>, 302–314.</a:t>
            </a:r>
          </a:p>
        </p:txBody>
      </p:sp>
    </p:spTree>
    <p:extLst>
      <p:ext uri="{BB962C8B-B14F-4D97-AF65-F5344CB8AC3E}">
        <p14:creationId xmlns:p14="http://schemas.microsoft.com/office/powerpoint/2010/main" val="1165626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9E8-03B9-A14F-8412-EEC49F4289C0}"/>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5E04C07D-9F25-114A-9660-A5AA57C2FADC}"/>
              </a:ext>
            </a:extLst>
          </p:cNvPr>
          <p:cNvSpPr>
            <a:spLocks noGrp="1"/>
          </p:cNvSpPr>
          <p:nvPr>
            <p:ph idx="1"/>
          </p:nvPr>
        </p:nvSpPr>
        <p:spPr/>
        <p:txBody>
          <a:bodyPr/>
          <a:lstStyle/>
          <a:p>
            <a:pPr marL="0" indent="0">
              <a:buNone/>
            </a:pPr>
            <a:r>
              <a:rPr lang="en-US">
                <a:ea typeface="Helvetica Neue" charset="0"/>
              </a:rPr>
              <a:t>This content was produced under U.S. Department of Education, Office of Special Education Programs, Award No. H326M17002. Christina Diamond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a:p>
            <a:endParaRPr lang="en-US"/>
          </a:p>
        </p:txBody>
      </p:sp>
    </p:spTree>
    <p:extLst>
      <p:ext uri="{BB962C8B-B14F-4D97-AF65-F5344CB8AC3E}">
        <p14:creationId xmlns:p14="http://schemas.microsoft.com/office/powerpoint/2010/main" val="198631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AF8A-ADEA-6649-89BB-0F6CD78724A1}"/>
              </a:ext>
            </a:extLst>
          </p:cNvPr>
          <p:cNvSpPr>
            <a:spLocks noGrp="1"/>
          </p:cNvSpPr>
          <p:nvPr>
            <p:ph type="ctrTitle"/>
          </p:nvPr>
        </p:nvSpPr>
        <p:spPr>
          <a:xfrm>
            <a:off x="1524000" y="556029"/>
            <a:ext cx="9144000" cy="2769989"/>
          </a:xfrm>
        </p:spPr>
        <p:txBody>
          <a:bodyPr/>
          <a:lstStyle/>
          <a:p>
            <a:r>
              <a:rPr lang="en-US"/>
              <a:t>Characteristics of Students With Mathematics Difficulties</a:t>
            </a:r>
          </a:p>
        </p:txBody>
      </p:sp>
      <p:sp>
        <p:nvSpPr>
          <p:cNvPr id="4" name="Slide Number Placeholder 3">
            <a:extLst>
              <a:ext uri="{FF2B5EF4-FFF2-40B4-BE49-F238E27FC236}">
                <a16:creationId xmlns:a16="http://schemas.microsoft.com/office/drawing/2014/main" id="{5938B0E8-A31B-4F38-A02E-7D77E9BA5CEA}"/>
              </a:ext>
            </a:extLst>
          </p:cNvPr>
          <p:cNvSpPr>
            <a:spLocks noGrp="1"/>
          </p:cNvSpPr>
          <p:nvPr>
            <p:ph type="sldNum" sz="quarter" idx="4"/>
          </p:nvPr>
        </p:nvSpPr>
        <p:spPr/>
        <p:txBody>
          <a:bodyPr/>
          <a:lstStyle/>
          <a:p>
            <a:pPr algn="r"/>
            <a:fld id="{F3477EC8-074D-41C4-94AE-E9EA7CEEA348}" type="slidenum">
              <a:rPr lang="en-US" smtClean="0"/>
              <a:pPr algn="r"/>
              <a:t>8</a:t>
            </a:fld>
            <a:endParaRPr lang="en-US"/>
          </a:p>
        </p:txBody>
      </p:sp>
    </p:spTree>
    <p:extLst>
      <p:ext uri="{BB962C8B-B14F-4D97-AF65-F5344CB8AC3E}">
        <p14:creationId xmlns:p14="http://schemas.microsoft.com/office/powerpoint/2010/main" val="304671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6E3A-8606-0A46-92C6-C61CE2C01BC8}"/>
              </a:ext>
            </a:extLst>
          </p:cNvPr>
          <p:cNvSpPr>
            <a:spLocks noGrp="1"/>
          </p:cNvSpPr>
          <p:nvPr>
            <p:ph type="title"/>
          </p:nvPr>
        </p:nvSpPr>
        <p:spPr/>
        <p:txBody>
          <a:bodyPr/>
          <a:lstStyle/>
          <a:p>
            <a:r>
              <a:rPr lang="en-US"/>
              <a:t>Let’s Chat!</a:t>
            </a:r>
          </a:p>
        </p:txBody>
      </p:sp>
      <p:sp>
        <p:nvSpPr>
          <p:cNvPr id="3" name="Content Placeholder 2">
            <a:extLst>
              <a:ext uri="{FF2B5EF4-FFF2-40B4-BE49-F238E27FC236}">
                <a16:creationId xmlns:a16="http://schemas.microsoft.com/office/drawing/2014/main" id="{40234486-85AB-8248-B5D9-708D8830BDC3}"/>
              </a:ext>
            </a:extLst>
          </p:cNvPr>
          <p:cNvSpPr>
            <a:spLocks noGrp="1"/>
          </p:cNvSpPr>
          <p:nvPr>
            <p:ph idx="1"/>
          </p:nvPr>
        </p:nvSpPr>
        <p:spPr/>
        <p:txBody>
          <a:bodyPr/>
          <a:lstStyle/>
          <a:p>
            <a:r>
              <a:rPr lang="en-US"/>
              <a:t>Why do students struggle in mathematics?</a:t>
            </a:r>
          </a:p>
          <a:p>
            <a:pPr lvl="1"/>
            <a:r>
              <a:rPr lang="en-US"/>
              <a:t>What specific skills do you see as the most challenging?</a:t>
            </a:r>
          </a:p>
          <a:p>
            <a:r>
              <a:rPr lang="en-US"/>
              <a:t>What misconceptions do you see students demonstrating in class?</a:t>
            </a:r>
          </a:p>
          <a:p>
            <a:pPr lvl="1"/>
            <a:r>
              <a:rPr lang="en-US"/>
              <a:t>Why is this happening?</a:t>
            </a:r>
          </a:p>
          <a:p>
            <a:r>
              <a:rPr lang="en-US"/>
              <a:t>Think about your students’ mathematics experiences. </a:t>
            </a:r>
          </a:p>
          <a:p>
            <a:pPr lvl="1"/>
            <a:r>
              <a:rPr lang="en-US"/>
              <a:t>To what extent did the students receive the same math experience? </a:t>
            </a:r>
          </a:p>
          <a:p>
            <a:pPr lvl="1"/>
            <a:r>
              <a:rPr lang="en-US"/>
              <a:t>How can this impact your teaching?</a:t>
            </a:r>
          </a:p>
        </p:txBody>
      </p:sp>
    </p:spTree>
    <p:extLst>
      <p:ext uri="{BB962C8B-B14F-4D97-AF65-F5344CB8AC3E}">
        <p14:creationId xmlns:p14="http://schemas.microsoft.com/office/powerpoint/2010/main" val="384349328"/>
      </p:ext>
    </p:extLst>
  </p:cSld>
  <p:clrMapOvr>
    <a:masterClrMapping/>
  </p:clrMapOvr>
</p:sld>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EP_Math_Template2" id="{3DD1DB5A-9732-CE4F-B498-0DFC38D16E98}" vid="{AA41E1CF-8CA6-B04A-B159-0A2A04F3CEF7}"/>
    </a:ext>
  </a:extLst>
</a:theme>
</file>

<file path=ppt/theme/theme2.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EP_Math_Template2" id="{3DD1DB5A-9732-CE4F-B498-0DFC38D16E98}" vid="{7CD7D8B3-CF99-7B4E-BDC9-3044F9EB1074}"/>
    </a:ext>
  </a:extLst>
</a:theme>
</file>

<file path=ppt/theme/theme3.xml><?xml version="1.0" encoding="utf-8"?>
<a:theme xmlns:a="http://schemas.openxmlformats.org/drawingml/2006/main" name="1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EP_Math_Template2" id="{3DD1DB5A-9732-CE4F-B498-0DFC38D16E98}" vid="{D66FAC2C-181B-2542-B5A7-D3F3A21691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7d002b9-d184-461a-a75e-eb386faf956f">
      <UserInfo>
        <DisplayName>Prater, Steven</DisplayName>
        <AccountId>78</AccountId>
        <AccountType/>
      </UserInfo>
      <UserInfo>
        <DisplayName>Harris, Pakethia</DisplayName>
        <AccountId>15</AccountId>
        <AccountType/>
      </UserInfo>
      <UserInfo>
        <DisplayName>Quinn, Shaylyn</DisplayName>
        <AccountId>19</AccountId>
        <AccountType/>
      </UserInfo>
      <UserInfo>
        <DisplayName>Bahr, Clairee</DisplayName>
        <AccountId>20</AccountId>
        <AccountType/>
      </UserInfo>
      <UserInfo>
        <DisplayName>Clancy, Erin</DisplayName>
        <AccountId>56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F3D3E692B1154F88F109B912ACF479" ma:contentTypeVersion="13" ma:contentTypeDescription="Create a new document." ma:contentTypeScope="" ma:versionID="1aeb35087b9aa2383aa983d852277294">
  <xsd:schema xmlns:xsd="http://www.w3.org/2001/XMLSchema" xmlns:xs="http://www.w3.org/2001/XMLSchema" xmlns:p="http://schemas.microsoft.com/office/2006/metadata/properties" xmlns:ns2="af1d375e-8621-40f4-9fcd-9dc4abf027dc" xmlns:ns3="17d002b9-d184-461a-a75e-eb386faf956f" targetNamespace="http://schemas.microsoft.com/office/2006/metadata/properties" ma:root="true" ma:fieldsID="8671f22a37b84b5ec9c37622f655e1eb" ns2:_="" ns3:_="">
    <xsd:import namespace="af1d375e-8621-40f4-9fcd-9dc4abf027dc"/>
    <xsd:import namespace="17d002b9-d184-461a-a75e-eb386faf95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d375e-8621-40f4-9fcd-9dc4abf02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d002b9-d184-461a-a75e-eb386faf95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56EBEA-8987-4D2D-8F81-4BF3E71D4C3C}">
  <ds:schemaRefs>
    <ds:schemaRef ds:uri="http://schemas.microsoft.com/sharepoint/v3/contenttype/forms"/>
  </ds:schemaRefs>
</ds:datastoreItem>
</file>

<file path=customXml/itemProps2.xml><?xml version="1.0" encoding="utf-8"?>
<ds:datastoreItem xmlns:ds="http://schemas.openxmlformats.org/officeDocument/2006/customXml" ds:itemID="{4BB68522-BF85-4FCF-88F0-9F5CD3B69540}">
  <ds:schemaRefs>
    <ds:schemaRef ds:uri="17d002b9-d184-461a-a75e-eb386faf956f"/>
    <ds:schemaRef ds:uri="af1d375e-8621-40f4-9fcd-9dc4abf027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8FEEEA-6682-47E0-B72B-9AD1386B0EDD}">
  <ds:schemaRefs>
    <ds:schemaRef ds:uri="17d002b9-d184-461a-a75e-eb386faf956f"/>
    <ds:schemaRef ds:uri="af1d375e-8621-40f4-9fcd-9dc4abf02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Application>Microsoft Office PowerPoint</Application>
  <PresentationFormat>Widescreen</PresentationFormat>
  <Slides>73</Slides>
  <Notes>60</Notes>
  <HiddenSlides>0</HiddenSlides>
  <ScaleCrop>false</ScaleCrop>
  <HeadingPairs>
    <vt:vector size="4" baseType="variant">
      <vt:variant>
        <vt:lpstr>Theme</vt:lpstr>
      </vt:variant>
      <vt:variant>
        <vt:i4>3</vt:i4>
      </vt:variant>
      <vt:variant>
        <vt:lpstr>Slide Titles</vt:lpstr>
      </vt:variant>
      <vt:variant>
        <vt:i4>73</vt:i4>
      </vt:variant>
    </vt:vector>
  </HeadingPairs>
  <TitlesOfParts>
    <vt:vector size="76" baseType="lpstr">
      <vt:lpstr>Theme1</vt:lpstr>
      <vt:lpstr>Basic</vt:lpstr>
      <vt:lpstr>1_Basic</vt:lpstr>
      <vt:lpstr>Increasing Inquiry-Based Questions in Middle School Mathematics Classrooms</vt:lpstr>
      <vt:lpstr>Objectives</vt:lpstr>
      <vt:lpstr>National Trends in Mathematics</vt:lpstr>
      <vt:lpstr>Developing Foundations of Algebra</vt:lpstr>
      <vt:lpstr>Interconnectedness of Mathematics</vt:lpstr>
      <vt:lpstr>National Mathematics Trends: National Assessment of Educational Progress (NAEP) Grade 4</vt:lpstr>
      <vt:lpstr>National Math Trends: NAEP Grade 8</vt:lpstr>
      <vt:lpstr>Characteristics of Students With Mathematics Difficulties</vt:lpstr>
      <vt:lpstr>Let’s Chat!</vt:lpstr>
      <vt:lpstr>Mathematics Warm-Up</vt:lpstr>
      <vt:lpstr>Anticipating</vt:lpstr>
      <vt:lpstr>Analyze This Student’s Mathematics Thinking</vt:lpstr>
      <vt:lpstr>Analyze This Student’s Mathematics Thinking (continued)</vt:lpstr>
      <vt:lpstr>Common Skill Deficits in Students With Mathematics Difficulties</vt:lpstr>
      <vt:lpstr>Working Memory </vt:lpstr>
      <vt:lpstr>Number Sense</vt:lpstr>
      <vt:lpstr>Examples of Number Sense Challenges</vt:lpstr>
      <vt:lpstr>Symbols</vt:lpstr>
      <vt:lpstr>Whole-Number Computations</vt:lpstr>
      <vt:lpstr>Word Problem Solving</vt:lpstr>
      <vt:lpstr>Consider This Example</vt:lpstr>
      <vt:lpstr>Vocabulary </vt:lpstr>
      <vt:lpstr>Vocabulary Within Instruction </vt:lpstr>
      <vt:lpstr>Self-Regulation</vt:lpstr>
      <vt:lpstr>Self-Regulation and Motivation </vt:lpstr>
      <vt:lpstr>Now What?</vt:lpstr>
      <vt:lpstr>Understanding Math Discourse</vt:lpstr>
      <vt:lpstr>Mathematics Evidence-Based Practices</vt:lpstr>
      <vt:lpstr>Mathematics Evidence-Based Practices (continued)</vt:lpstr>
      <vt:lpstr>What Is Discourse?</vt:lpstr>
      <vt:lpstr>Facilitating Meaningful Discourse</vt:lpstr>
      <vt:lpstr>Question Types</vt:lpstr>
      <vt:lpstr>Question Types (continued) 1</vt:lpstr>
      <vt:lpstr>Question Types (continued) 2</vt:lpstr>
      <vt:lpstr>Instructional Strategies for Questioning</vt:lpstr>
      <vt:lpstr>Scaffolding Instruction</vt:lpstr>
      <vt:lpstr>Let’s Practice: Sample Transcripts From a Middle School Classroom</vt:lpstr>
      <vt:lpstr>Practice (cont.)</vt:lpstr>
      <vt:lpstr>Let’s Chat: Opportunities</vt:lpstr>
      <vt:lpstr>Opportunities</vt:lpstr>
      <vt:lpstr>Practice!</vt:lpstr>
      <vt:lpstr>Review Your Transcript</vt:lpstr>
      <vt:lpstr>Scaffolding Discourse </vt:lpstr>
      <vt:lpstr>Instructional Planning and Identification of Tasks</vt:lpstr>
      <vt:lpstr>Identifying Tasks for Questions</vt:lpstr>
      <vt:lpstr>Task 1</vt:lpstr>
      <vt:lpstr>Task 1: Updated</vt:lpstr>
      <vt:lpstr>Developing Questions</vt:lpstr>
      <vt:lpstr>Dissecting Mathematical Explanations </vt:lpstr>
      <vt:lpstr>Example: Mathematical Task and Questions</vt:lpstr>
      <vt:lpstr>Questions “Game”</vt:lpstr>
      <vt:lpstr>Question 1</vt:lpstr>
      <vt:lpstr>Question 2</vt:lpstr>
      <vt:lpstr>Question 3</vt:lpstr>
      <vt:lpstr>Question 4</vt:lpstr>
      <vt:lpstr>Question 5</vt:lpstr>
      <vt:lpstr>Questions and Assessments</vt:lpstr>
      <vt:lpstr>Practice Task 1 and Discourse </vt:lpstr>
      <vt:lpstr>Student Answers: Steak Problem</vt:lpstr>
      <vt:lpstr>Practice Task 2 and Discourse</vt:lpstr>
      <vt:lpstr>Student Answers: Money Saved</vt:lpstr>
      <vt:lpstr>Supporting Students Who Struggle</vt:lpstr>
      <vt:lpstr>Supporting Students Who Struggle </vt:lpstr>
      <vt:lpstr>Math-Specific Evidence-Based Practices</vt:lpstr>
      <vt:lpstr>Connection Between Scaffolds and Evidence-Based Practices</vt:lpstr>
      <vt:lpstr>Closing </vt:lpstr>
      <vt:lpstr>In Closing</vt:lpstr>
      <vt:lpstr>Fostering Conversation</vt:lpstr>
      <vt:lpstr>Resources and References </vt:lpstr>
      <vt:lpstr>Resources</vt:lpstr>
      <vt:lpstr>References</vt:lpstr>
      <vt:lpstr>References (continued)</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the Needs of Middle School Struggling Students Within and Across Tiers in Mathematics</dc:title>
  <dc:creator>Pfannenstiel, Kathleen</dc:creator>
  <cp:revision>1</cp:revision>
  <dcterms:created xsi:type="dcterms:W3CDTF">2019-09-23T19:20:44Z</dcterms:created>
  <dcterms:modified xsi:type="dcterms:W3CDTF">2022-07-26T14:38:45Z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0x0101008FF3D3E692B1154F88F109B912ACF479</vt:lpwstr>
  </property>
</Properties>
</file>